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8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Calibri" panose="020F0502020204030204" pitchFamily="34" charset="0"/>
      <p:regular r:id="rId13"/>
      <p:bold r:id="rId14"/>
      <p:italic r:id="rId15"/>
      <p:boldItalic r:id="rId16"/>
    </p:embeddedFont>
    <p:embeddedFont>
      <p:font typeface="Century Gothic" panose="020B0502020202020204" pitchFamily="34" charset="0"/>
      <p:regular r:id="rId17"/>
      <p:bold r:id="rId18"/>
      <p:italic r:id="rId19"/>
      <p:boldItalic r:id="rId20"/>
    </p:embeddedFont>
    <p:embeddedFont>
      <p:font typeface="Gelasio" panose="020B0604020202020204" charset="0"/>
      <p:regular r:id="rId2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5" d="100"/>
          <a:sy n="95" d="100"/>
        </p:scale>
        <p:origin x="42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719731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ctrTitle"/>
          </p:nvPr>
        </p:nvSpPr>
        <p:spPr>
          <a:xfrm>
            <a:off x="1645920" y="2164086"/>
            <a:ext cx="11338560" cy="2190115"/>
          </a:xfrm>
        </p:spPr>
        <p:txBody>
          <a:bodyPr anchor="b">
            <a:normAutofit/>
          </a:bodyPr>
          <a:lstStyle>
            <a:lvl1pPr algn="l">
              <a:defRPr sz="7200"/>
            </a:lvl1pPr>
          </a:lstStyle>
          <a:p>
            <a:r>
              <a:rPr lang="en-US"/>
              <a:t>Click to edit Master title style</a:t>
            </a:r>
            <a:endParaRPr lang="en-US" dirty="0"/>
          </a:p>
        </p:txBody>
      </p:sp>
      <p:sp>
        <p:nvSpPr>
          <p:cNvPr id="3" name="Subtitle 2"/>
          <p:cNvSpPr>
            <a:spLocks noGrp="1"/>
          </p:cNvSpPr>
          <p:nvPr>
            <p:ph type="subTitle" idx="1"/>
          </p:nvPr>
        </p:nvSpPr>
        <p:spPr>
          <a:xfrm>
            <a:off x="1645920" y="4358641"/>
            <a:ext cx="11338560" cy="822960"/>
          </a:xfrm>
        </p:spPr>
        <p:txBody>
          <a:bodyPr>
            <a:normAutofit/>
          </a:bodyPr>
          <a:lstStyle>
            <a:lvl1pPr marL="0" indent="0" algn="l">
              <a:buNone/>
              <a:defRPr sz="240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a:xfrm>
            <a:off x="9491473" y="5177194"/>
            <a:ext cx="3493008" cy="449570"/>
          </a:xfrm>
        </p:spPr>
        <p:txBody>
          <a:bodyPr/>
          <a:lstStyle/>
          <a:p>
            <a:fld id="{78ABE3C1-DBE1-495D-B57B-2849774B866A}" type="datetimeFigureOut">
              <a:rPr lang="en-US" smtClean="0"/>
              <a:t>3/15/2025</a:t>
            </a:fld>
            <a:endParaRPr lang="en-US" dirty="0"/>
          </a:p>
        </p:txBody>
      </p:sp>
      <p:sp>
        <p:nvSpPr>
          <p:cNvPr id="5" name="Footer Placeholder 4"/>
          <p:cNvSpPr>
            <a:spLocks noGrp="1"/>
          </p:cNvSpPr>
          <p:nvPr>
            <p:ph type="ftr" sz="quarter" idx="11"/>
          </p:nvPr>
        </p:nvSpPr>
        <p:spPr>
          <a:xfrm>
            <a:off x="1645920" y="5188615"/>
            <a:ext cx="7680960" cy="438150"/>
          </a:xfrm>
        </p:spPr>
        <p:txBody>
          <a:bodyPr/>
          <a:lstStyle/>
          <a:p>
            <a:endParaRPr lang="en-US" dirty="0"/>
          </a:p>
        </p:txBody>
      </p:sp>
      <p:sp>
        <p:nvSpPr>
          <p:cNvPr id="6" name="Slide Number Placeholder 5"/>
          <p:cNvSpPr>
            <a:spLocks noGrp="1"/>
          </p:cNvSpPr>
          <p:nvPr>
            <p:ph type="sldNum" sz="quarter" idx="12"/>
          </p:nvPr>
        </p:nvSpPr>
        <p:spPr>
          <a:xfrm>
            <a:off x="9692640" y="1717040"/>
            <a:ext cx="3291840" cy="438150"/>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31733221"/>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22932" y="5636833"/>
            <a:ext cx="12986441" cy="983226"/>
          </a:xfrm>
        </p:spPr>
        <p:txBody>
          <a:bodyPr anchor="b"/>
          <a:lstStyle>
            <a:lvl1pPr algn="l">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8072" y="1129728"/>
            <a:ext cx="12986208" cy="4173793"/>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822960" y="6620059"/>
            <a:ext cx="12984480" cy="842363"/>
          </a:xfrm>
        </p:spPr>
        <p:txBody>
          <a:bodyPr/>
          <a:lstStyle>
            <a:lvl1pPr marL="0" indent="0" algn="l">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smtClean="0"/>
              <a:t>3/15/2025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8854792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822960" y="904239"/>
            <a:ext cx="12984480" cy="3362960"/>
          </a:xfrm>
        </p:spPr>
        <p:txBody>
          <a:bodyPr anchor="ctr"/>
          <a:lstStyle>
            <a:lvl1pPr algn="l">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229361" y="4378960"/>
            <a:ext cx="12156619" cy="1198880"/>
          </a:xfrm>
        </p:spPr>
        <p:txBody>
          <a:bodyPr anchor="ct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Edit Master text styles</a:t>
            </a:r>
          </a:p>
        </p:txBody>
      </p:sp>
      <p:sp>
        <p:nvSpPr>
          <p:cNvPr id="5" name="Date Placeholder 4"/>
          <p:cNvSpPr>
            <a:spLocks noGrp="1"/>
          </p:cNvSpPr>
          <p:nvPr>
            <p:ph type="dt" sz="half" idx="10"/>
          </p:nvPr>
        </p:nvSpPr>
        <p:spPr>
          <a:xfrm>
            <a:off x="9377342" y="457201"/>
            <a:ext cx="3493008" cy="438150"/>
          </a:xfrm>
        </p:spPr>
        <p:txBody>
          <a:bodyPr/>
          <a:lstStyle>
            <a:lvl1pPr algn="r">
              <a:defRPr/>
            </a:lvl1pPr>
          </a:lstStyle>
          <a:p>
            <a:fld id="{84EB90BD-B6CE-46B7-997F-7313B992CCDC}" type="datetimeFigureOut">
              <a:rPr lang="en-US" smtClean="0"/>
              <a:t>3/15/2025</a:t>
            </a:fld>
            <a:endParaRPr lang="en-US" dirty="0"/>
          </a:p>
        </p:txBody>
      </p:sp>
      <p:sp>
        <p:nvSpPr>
          <p:cNvPr id="6" name="Footer Placeholder 5"/>
          <p:cNvSpPr>
            <a:spLocks noGrp="1"/>
          </p:cNvSpPr>
          <p:nvPr>
            <p:ph type="ftr" sz="quarter" idx="11"/>
          </p:nvPr>
        </p:nvSpPr>
        <p:spPr>
          <a:xfrm>
            <a:off x="822960" y="455930"/>
            <a:ext cx="8389790" cy="438150"/>
          </a:xfrm>
        </p:spPr>
        <p:txBody>
          <a:bodyPr/>
          <a:lstStyle/>
          <a:p>
            <a:endParaRPr lang="en-US" dirty="0"/>
          </a:p>
        </p:txBody>
      </p:sp>
      <p:sp>
        <p:nvSpPr>
          <p:cNvPr id="7" name="Slide Number Placeholder 6"/>
          <p:cNvSpPr>
            <a:spLocks noGrp="1"/>
          </p:cNvSpPr>
          <p:nvPr>
            <p:ph type="sldNum" sz="quarter" idx="12"/>
          </p:nvPr>
        </p:nvSpPr>
        <p:spPr>
          <a:xfrm>
            <a:off x="13034942" y="457201"/>
            <a:ext cx="772498" cy="438150"/>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1916163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1229361" y="904240"/>
            <a:ext cx="12181840" cy="3125394"/>
          </a:xfrm>
        </p:spPr>
        <p:txBody>
          <a:bodyPr anchor="ctr"/>
          <a:lstStyle>
            <a:lvl1pPr algn="l">
              <a:defRPr sz="3840"/>
            </a:lvl1pPr>
          </a:lstStyle>
          <a:p>
            <a:r>
              <a:rPr lang="en-US"/>
              <a:t>Click to edit Master title style</a:t>
            </a:r>
            <a:endParaRPr lang="en-US" dirty="0"/>
          </a:p>
        </p:txBody>
      </p:sp>
      <p:sp>
        <p:nvSpPr>
          <p:cNvPr id="12" name="Text Placeholder 3"/>
          <p:cNvSpPr>
            <a:spLocks noGrp="1"/>
          </p:cNvSpPr>
          <p:nvPr>
            <p:ph type="body" sz="half" idx="13"/>
          </p:nvPr>
        </p:nvSpPr>
        <p:spPr>
          <a:xfrm>
            <a:off x="1564638" y="4038668"/>
            <a:ext cx="11511283" cy="533332"/>
          </a:xfrm>
        </p:spPr>
        <p:txBody>
          <a:bodyPr anchor="t">
            <a:normAutofit/>
          </a:bodyPr>
          <a:lstStyle>
            <a:lvl1pPr marL="0" indent="0">
              <a:buNone/>
              <a:defRPr sz="168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Edit Master text styles</a:t>
            </a:r>
          </a:p>
        </p:txBody>
      </p:sp>
      <p:sp>
        <p:nvSpPr>
          <p:cNvPr id="4" name="Text Placeholder 3"/>
          <p:cNvSpPr>
            <a:spLocks noGrp="1"/>
          </p:cNvSpPr>
          <p:nvPr>
            <p:ph type="body" sz="half" idx="2"/>
          </p:nvPr>
        </p:nvSpPr>
        <p:spPr>
          <a:xfrm>
            <a:off x="1229361" y="4751835"/>
            <a:ext cx="12181840" cy="815845"/>
          </a:xfrm>
        </p:spPr>
        <p:txBody>
          <a:bodyPr anchor="ctr">
            <a:normAutofit/>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Edit Master text styles</a:t>
            </a:r>
          </a:p>
        </p:txBody>
      </p:sp>
      <p:sp>
        <p:nvSpPr>
          <p:cNvPr id="5" name="Date Placeholder 4"/>
          <p:cNvSpPr>
            <a:spLocks noGrp="1"/>
          </p:cNvSpPr>
          <p:nvPr>
            <p:ph type="dt" sz="half" idx="10"/>
          </p:nvPr>
        </p:nvSpPr>
        <p:spPr>
          <a:xfrm>
            <a:off x="9377342" y="457201"/>
            <a:ext cx="3493008" cy="438150"/>
          </a:xfrm>
        </p:spPr>
        <p:txBody>
          <a:bodyPr/>
          <a:lstStyle>
            <a:lvl1pPr algn="r">
              <a:defRPr/>
            </a:lvl1pPr>
          </a:lstStyle>
          <a:p>
            <a:fld id="{CDB9D11F-B188-461D-B23F-39381795C052}" type="datetimeFigureOut">
              <a:rPr lang="en-US" smtClean="0"/>
              <a:t>3/15/2025</a:t>
            </a:fld>
            <a:endParaRPr lang="en-US" dirty="0"/>
          </a:p>
        </p:txBody>
      </p:sp>
      <p:sp>
        <p:nvSpPr>
          <p:cNvPr id="6" name="Footer Placeholder 5"/>
          <p:cNvSpPr>
            <a:spLocks noGrp="1"/>
          </p:cNvSpPr>
          <p:nvPr>
            <p:ph type="ftr" sz="quarter" idx="11"/>
          </p:nvPr>
        </p:nvSpPr>
        <p:spPr>
          <a:xfrm>
            <a:off x="822960" y="455930"/>
            <a:ext cx="8389790" cy="438150"/>
          </a:xfrm>
        </p:spPr>
        <p:txBody>
          <a:bodyPr/>
          <a:lstStyle/>
          <a:p>
            <a:endParaRPr lang="en-US" dirty="0"/>
          </a:p>
        </p:txBody>
      </p:sp>
      <p:sp>
        <p:nvSpPr>
          <p:cNvPr id="7" name="Slide Number Placeholder 6"/>
          <p:cNvSpPr>
            <a:spLocks noGrp="1"/>
          </p:cNvSpPr>
          <p:nvPr>
            <p:ph type="sldNum" sz="quarter" idx="12"/>
          </p:nvPr>
        </p:nvSpPr>
        <p:spPr>
          <a:xfrm>
            <a:off x="13034942" y="457201"/>
            <a:ext cx="772498" cy="438150"/>
          </a:xfrm>
        </p:spPr>
        <p:txBody>
          <a:bodyPr/>
          <a:lstStyle/>
          <a:p>
            <a:fld id="{6D22F896-40B5-4ADD-8801-0D06FADFA095}" type="slidenum">
              <a:rPr lang="en-US" smtClean="0"/>
              <a:t>‹#›</a:t>
            </a:fld>
            <a:endParaRPr lang="en-US" dirty="0"/>
          </a:p>
        </p:txBody>
      </p:sp>
      <p:sp>
        <p:nvSpPr>
          <p:cNvPr id="9" name="TextBox 8"/>
          <p:cNvSpPr txBox="1"/>
          <p:nvPr/>
        </p:nvSpPr>
        <p:spPr>
          <a:xfrm>
            <a:off x="571500" y="1120140"/>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tx1"/>
                </a:solidFill>
                <a:effectLst/>
              </a:rPr>
              <a:t>“</a:t>
            </a:r>
          </a:p>
        </p:txBody>
      </p:sp>
      <p:sp>
        <p:nvSpPr>
          <p:cNvPr id="10" name="TextBox 9"/>
          <p:cNvSpPr txBox="1"/>
          <p:nvPr/>
        </p:nvSpPr>
        <p:spPr>
          <a:xfrm>
            <a:off x="13181076" y="3241548"/>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Tree>
    <p:extLst>
      <p:ext uri="{BB962C8B-B14F-4D97-AF65-F5344CB8AC3E}">
        <p14:creationId xmlns:p14="http://schemas.microsoft.com/office/powerpoint/2010/main" val="321469330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1229394" y="1349642"/>
            <a:ext cx="12175423" cy="3014202"/>
          </a:xfrm>
        </p:spPr>
        <p:txBody>
          <a:bodyPr anchor="b"/>
          <a:lstStyle>
            <a:lvl1pPr algn="l">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229360" y="4377979"/>
            <a:ext cx="12173585" cy="1199862"/>
          </a:xfrm>
        </p:spPr>
        <p:txBody>
          <a:bodyPr anchor="t"/>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Edit Master text styles</a:t>
            </a:r>
          </a:p>
        </p:txBody>
      </p:sp>
      <p:sp>
        <p:nvSpPr>
          <p:cNvPr id="5" name="Date Placeholder 4"/>
          <p:cNvSpPr>
            <a:spLocks noGrp="1"/>
          </p:cNvSpPr>
          <p:nvPr>
            <p:ph type="dt" sz="half" idx="10"/>
          </p:nvPr>
        </p:nvSpPr>
        <p:spPr>
          <a:xfrm>
            <a:off x="9377342" y="454660"/>
            <a:ext cx="3493008" cy="438150"/>
          </a:xfrm>
        </p:spPr>
        <p:txBody>
          <a:bodyPr/>
          <a:lstStyle>
            <a:lvl1pPr algn="r">
              <a:defRPr/>
            </a:lvl1pPr>
          </a:lstStyle>
          <a:p>
            <a:fld id="{52E6D8D9-55A2-4063-B0F3-121F44549695}" type="datetimeFigureOut">
              <a:rPr lang="en-US" smtClean="0"/>
              <a:t>3/15/2025</a:t>
            </a:fld>
            <a:endParaRPr lang="en-US" dirty="0"/>
          </a:p>
        </p:txBody>
      </p:sp>
      <p:sp>
        <p:nvSpPr>
          <p:cNvPr id="6" name="Footer Placeholder 5"/>
          <p:cNvSpPr>
            <a:spLocks noGrp="1"/>
          </p:cNvSpPr>
          <p:nvPr>
            <p:ph type="ftr" sz="quarter" idx="11"/>
          </p:nvPr>
        </p:nvSpPr>
        <p:spPr>
          <a:xfrm>
            <a:off x="822960" y="454660"/>
            <a:ext cx="8389790" cy="438150"/>
          </a:xfrm>
        </p:spPr>
        <p:txBody>
          <a:bodyPr/>
          <a:lstStyle/>
          <a:p>
            <a:endParaRPr lang="en-US" dirty="0"/>
          </a:p>
        </p:txBody>
      </p:sp>
      <p:sp>
        <p:nvSpPr>
          <p:cNvPr id="7" name="Slide Number Placeholder 6"/>
          <p:cNvSpPr>
            <a:spLocks noGrp="1"/>
          </p:cNvSpPr>
          <p:nvPr>
            <p:ph type="sldNum" sz="quarter" idx="12"/>
          </p:nvPr>
        </p:nvSpPr>
        <p:spPr>
          <a:xfrm>
            <a:off x="13034942" y="457201"/>
            <a:ext cx="772498" cy="438150"/>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1332176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3474721" y="914400"/>
            <a:ext cx="10332719" cy="1564640"/>
          </a:xfrm>
        </p:spPr>
        <p:txBody>
          <a:bodyPr/>
          <a:lstStyle/>
          <a:p>
            <a:r>
              <a:rPr lang="en-US"/>
              <a:t>Click to edit Master title style</a:t>
            </a:r>
            <a:endParaRPr lang="en-US" dirty="0"/>
          </a:p>
        </p:txBody>
      </p:sp>
      <p:sp>
        <p:nvSpPr>
          <p:cNvPr id="7" name="Text Placeholder 2"/>
          <p:cNvSpPr>
            <a:spLocks noGrp="1"/>
          </p:cNvSpPr>
          <p:nvPr>
            <p:ph type="body" idx="1"/>
          </p:nvPr>
        </p:nvSpPr>
        <p:spPr>
          <a:xfrm>
            <a:off x="822960" y="2642496"/>
            <a:ext cx="4147718" cy="740784"/>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8" name="Text Placeholder 3"/>
          <p:cNvSpPr>
            <a:spLocks noGrp="1"/>
          </p:cNvSpPr>
          <p:nvPr>
            <p:ph type="body" sz="half" idx="15"/>
          </p:nvPr>
        </p:nvSpPr>
        <p:spPr>
          <a:xfrm>
            <a:off x="822959" y="3485478"/>
            <a:ext cx="4147718" cy="3976958"/>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Edit Master text styles</a:t>
            </a:r>
          </a:p>
        </p:txBody>
      </p:sp>
      <p:sp>
        <p:nvSpPr>
          <p:cNvPr id="9" name="Text Placeholder 4"/>
          <p:cNvSpPr>
            <a:spLocks noGrp="1"/>
          </p:cNvSpPr>
          <p:nvPr>
            <p:ph type="body" sz="quarter" idx="3"/>
          </p:nvPr>
        </p:nvSpPr>
        <p:spPr>
          <a:xfrm>
            <a:off x="5242560" y="2641600"/>
            <a:ext cx="4147718" cy="751841"/>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10" name="Text Placeholder 3"/>
          <p:cNvSpPr>
            <a:spLocks noGrp="1"/>
          </p:cNvSpPr>
          <p:nvPr>
            <p:ph type="body" sz="half" idx="16"/>
          </p:nvPr>
        </p:nvSpPr>
        <p:spPr>
          <a:xfrm>
            <a:off x="5240230" y="3484880"/>
            <a:ext cx="4147718" cy="397754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Edit Master text styles</a:t>
            </a:r>
          </a:p>
        </p:txBody>
      </p:sp>
      <p:sp>
        <p:nvSpPr>
          <p:cNvPr id="11" name="Text Placeholder 4"/>
          <p:cNvSpPr>
            <a:spLocks noGrp="1"/>
          </p:cNvSpPr>
          <p:nvPr>
            <p:ph type="body" sz="quarter" idx="13"/>
          </p:nvPr>
        </p:nvSpPr>
        <p:spPr>
          <a:xfrm>
            <a:off x="9662160" y="2631439"/>
            <a:ext cx="4147718" cy="751841"/>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12" name="Text Placeholder 3"/>
          <p:cNvSpPr>
            <a:spLocks noGrp="1"/>
          </p:cNvSpPr>
          <p:nvPr>
            <p:ph type="body" sz="half" idx="17"/>
          </p:nvPr>
        </p:nvSpPr>
        <p:spPr>
          <a:xfrm>
            <a:off x="9662161" y="3485478"/>
            <a:ext cx="4147718" cy="3976958"/>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Edit Master text styles</a:t>
            </a:r>
          </a:p>
        </p:txBody>
      </p:sp>
      <p:sp>
        <p:nvSpPr>
          <p:cNvPr id="3" name="Date Placeholder 2"/>
          <p:cNvSpPr>
            <a:spLocks noGrp="1"/>
          </p:cNvSpPr>
          <p:nvPr>
            <p:ph type="dt" sz="half" idx="10"/>
          </p:nvPr>
        </p:nvSpPr>
        <p:spPr/>
        <p:txBody>
          <a:bodyPr/>
          <a:lstStyle/>
          <a:p>
            <a:fld id="{D4B24536-994D-4021-A283-9F449C0DB509}" type="datetimeFigureOut">
              <a:rPr lang="en-US" smtClean="0"/>
              <a:t>3/15/2025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5837917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3474721" y="914400"/>
            <a:ext cx="10332719" cy="155448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826342" y="5029201"/>
            <a:ext cx="4141898" cy="819318"/>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20" name="Picture Placeholder 2"/>
          <p:cNvSpPr>
            <a:spLocks noGrp="1" noChangeAspect="1"/>
          </p:cNvSpPr>
          <p:nvPr>
            <p:ph type="pic" idx="15"/>
          </p:nvPr>
        </p:nvSpPr>
        <p:spPr>
          <a:xfrm>
            <a:off x="826342" y="2834640"/>
            <a:ext cx="4141898" cy="18288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1" name="Text Placeholder 3"/>
          <p:cNvSpPr>
            <a:spLocks noGrp="1"/>
          </p:cNvSpPr>
          <p:nvPr>
            <p:ph type="body" sz="half" idx="18"/>
          </p:nvPr>
        </p:nvSpPr>
        <p:spPr>
          <a:xfrm>
            <a:off x="826342" y="5848518"/>
            <a:ext cx="4141898" cy="1613905"/>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Edit Master text styles</a:t>
            </a:r>
          </a:p>
        </p:txBody>
      </p:sp>
      <p:sp>
        <p:nvSpPr>
          <p:cNvPr id="22" name="Text Placeholder 4"/>
          <p:cNvSpPr>
            <a:spLocks noGrp="1"/>
          </p:cNvSpPr>
          <p:nvPr>
            <p:ph type="body" sz="quarter" idx="3"/>
          </p:nvPr>
        </p:nvSpPr>
        <p:spPr>
          <a:xfrm>
            <a:off x="5249116" y="5029201"/>
            <a:ext cx="4138722" cy="819318"/>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23" name="Picture Placeholder 2"/>
          <p:cNvSpPr>
            <a:spLocks noGrp="1" noChangeAspect="1"/>
          </p:cNvSpPr>
          <p:nvPr>
            <p:ph type="pic" idx="21"/>
          </p:nvPr>
        </p:nvSpPr>
        <p:spPr>
          <a:xfrm>
            <a:off x="5249116" y="2834640"/>
            <a:ext cx="4138723" cy="18288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19"/>
          </p:nvPr>
        </p:nvSpPr>
        <p:spPr>
          <a:xfrm>
            <a:off x="5249117" y="5848516"/>
            <a:ext cx="4138722" cy="1613905"/>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Edit Master text styles</a:t>
            </a:r>
          </a:p>
        </p:txBody>
      </p:sp>
      <p:sp>
        <p:nvSpPr>
          <p:cNvPr id="25" name="Text Placeholder 4"/>
          <p:cNvSpPr>
            <a:spLocks noGrp="1"/>
          </p:cNvSpPr>
          <p:nvPr>
            <p:ph type="body" sz="quarter" idx="13"/>
          </p:nvPr>
        </p:nvSpPr>
        <p:spPr>
          <a:xfrm>
            <a:off x="9659678" y="5029201"/>
            <a:ext cx="4147763" cy="819318"/>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26" name="Picture Placeholder 2"/>
          <p:cNvSpPr>
            <a:spLocks noGrp="1" noChangeAspect="1"/>
          </p:cNvSpPr>
          <p:nvPr>
            <p:ph type="pic" idx="22"/>
          </p:nvPr>
        </p:nvSpPr>
        <p:spPr>
          <a:xfrm>
            <a:off x="9659826" y="2834640"/>
            <a:ext cx="4137454" cy="18288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7" name="Text Placeholder 3"/>
          <p:cNvSpPr>
            <a:spLocks noGrp="1"/>
          </p:cNvSpPr>
          <p:nvPr>
            <p:ph type="body" sz="half" idx="20"/>
          </p:nvPr>
        </p:nvSpPr>
        <p:spPr>
          <a:xfrm>
            <a:off x="9659678" y="5848514"/>
            <a:ext cx="4142934" cy="1613905"/>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Edit Master text styles</a:t>
            </a:r>
          </a:p>
        </p:txBody>
      </p:sp>
      <p:sp>
        <p:nvSpPr>
          <p:cNvPr id="3" name="Date Placeholder 2"/>
          <p:cNvSpPr>
            <a:spLocks noGrp="1"/>
          </p:cNvSpPr>
          <p:nvPr>
            <p:ph type="dt" sz="half" idx="10"/>
          </p:nvPr>
        </p:nvSpPr>
        <p:spPr/>
        <p:txBody>
          <a:bodyPr/>
          <a:lstStyle/>
          <a:p>
            <a:fld id="{3CBBBB78-C96F-47B7-AB17-D852CA960AC9}" type="datetimeFigureOut">
              <a:rPr lang="en-US" smtClean="0"/>
              <a:t>3/15/2025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8158537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822960" y="2633471"/>
            <a:ext cx="12984480" cy="48289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smtClean="0"/>
              <a:t>3/15/2025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01356025"/>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Vertical Title 1"/>
          <p:cNvSpPr>
            <a:spLocks noGrp="1"/>
          </p:cNvSpPr>
          <p:nvPr>
            <p:ph type="title" orient="vert"/>
          </p:nvPr>
        </p:nvSpPr>
        <p:spPr>
          <a:xfrm>
            <a:off x="11338560" y="894080"/>
            <a:ext cx="2468880" cy="4683760"/>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229360" y="894081"/>
            <a:ext cx="9845041" cy="468376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377342" y="455930"/>
            <a:ext cx="3493008" cy="438150"/>
          </a:xfrm>
        </p:spPr>
        <p:txBody>
          <a:bodyPr/>
          <a:lstStyle>
            <a:lvl1pPr algn="r">
              <a:defRPr/>
            </a:lvl1pPr>
          </a:lstStyle>
          <a:p>
            <a:fld id="{6178E61D-D431-422C-9764-11DAFE33AB63}" type="datetimeFigureOut">
              <a:rPr lang="en-US" smtClean="0"/>
              <a:t>3/15/2025</a:t>
            </a:fld>
            <a:endParaRPr lang="en-US" dirty="0"/>
          </a:p>
        </p:txBody>
      </p:sp>
      <p:sp>
        <p:nvSpPr>
          <p:cNvPr id="5" name="Footer Placeholder 4"/>
          <p:cNvSpPr>
            <a:spLocks noGrp="1"/>
          </p:cNvSpPr>
          <p:nvPr>
            <p:ph type="ftr" sz="quarter" idx="11"/>
          </p:nvPr>
        </p:nvSpPr>
        <p:spPr>
          <a:xfrm>
            <a:off x="822960" y="457201"/>
            <a:ext cx="8389790" cy="438150"/>
          </a:xfrm>
        </p:spPr>
        <p:txBody>
          <a:bodyPr/>
          <a:lstStyle/>
          <a:p>
            <a:endParaRPr lang="en-US" dirty="0"/>
          </a:p>
        </p:txBody>
      </p:sp>
      <p:sp>
        <p:nvSpPr>
          <p:cNvPr id="6" name="Slide Number Placeholder 5"/>
          <p:cNvSpPr>
            <a:spLocks noGrp="1"/>
          </p:cNvSpPr>
          <p:nvPr>
            <p:ph type="sldNum" sz="quarter" idx="12"/>
          </p:nvPr>
        </p:nvSpPr>
        <p:spPr>
          <a:xfrm>
            <a:off x="13034942" y="457201"/>
            <a:ext cx="772498" cy="438150"/>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880358731"/>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90882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85293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smtClean="0"/>
              <a:t>3/15/2025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07996845"/>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23083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206150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1099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827124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81886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62361011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453627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6220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822961" y="904240"/>
            <a:ext cx="12984479" cy="3362322"/>
          </a:xfrm>
        </p:spPr>
        <p:txBody>
          <a:bodyPr anchor="b">
            <a:normAutofit/>
          </a:bodyPr>
          <a:lstStyle>
            <a:lvl1pPr algn="r">
              <a:defRPr sz="4800"/>
            </a:lvl1pPr>
          </a:lstStyle>
          <a:p>
            <a:r>
              <a:rPr lang="en-US"/>
              <a:t>Click to edit Master title style</a:t>
            </a:r>
            <a:endParaRPr lang="en-US" dirty="0"/>
          </a:p>
        </p:txBody>
      </p:sp>
      <p:sp>
        <p:nvSpPr>
          <p:cNvPr id="3" name="Text Placeholder 2"/>
          <p:cNvSpPr>
            <a:spLocks noGrp="1"/>
          </p:cNvSpPr>
          <p:nvPr>
            <p:ph type="body" idx="1"/>
          </p:nvPr>
        </p:nvSpPr>
        <p:spPr>
          <a:xfrm>
            <a:off x="1229360" y="4370071"/>
            <a:ext cx="12588240" cy="1146810"/>
          </a:xfrm>
        </p:spPr>
        <p:txBody>
          <a:bodyPr>
            <a:normAutofit/>
          </a:bodyPr>
          <a:lstStyle>
            <a:lvl1pPr marL="0" indent="0" algn="r">
              <a:buNone/>
              <a:defRPr sz="264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9377342" y="457201"/>
            <a:ext cx="3493008" cy="438150"/>
          </a:xfrm>
        </p:spPr>
        <p:txBody>
          <a:bodyPr/>
          <a:lstStyle>
            <a:lvl1pPr algn="r">
              <a:defRPr/>
            </a:lvl1pPr>
          </a:lstStyle>
          <a:p>
            <a:fld id="{30578ACC-22D6-47C1-A373-4FD133E34F3C}" type="datetimeFigureOut">
              <a:rPr lang="en-US" smtClean="0"/>
              <a:t>3/15/2025</a:t>
            </a:fld>
            <a:endParaRPr lang="en-US" dirty="0"/>
          </a:p>
        </p:txBody>
      </p:sp>
      <p:sp>
        <p:nvSpPr>
          <p:cNvPr id="5" name="Footer Placeholder 4"/>
          <p:cNvSpPr>
            <a:spLocks noGrp="1"/>
          </p:cNvSpPr>
          <p:nvPr>
            <p:ph type="ftr" sz="quarter" idx="11"/>
          </p:nvPr>
        </p:nvSpPr>
        <p:spPr>
          <a:xfrm>
            <a:off x="822960" y="457202"/>
            <a:ext cx="8389790" cy="436878"/>
          </a:xfrm>
        </p:spPr>
        <p:txBody>
          <a:bodyPr/>
          <a:lstStyle/>
          <a:p>
            <a:endParaRPr lang="en-US" dirty="0"/>
          </a:p>
        </p:txBody>
      </p:sp>
      <p:sp>
        <p:nvSpPr>
          <p:cNvPr id="6" name="Slide Number Placeholder 5"/>
          <p:cNvSpPr>
            <a:spLocks noGrp="1"/>
          </p:cNvSpPr>
          <p:nvPr>
            <p:ph type="sldNum" sz="quarter" idx="12"/>
          </p:nvPr>
        </p:nvSpPr>
        <p:spPr>
          <a:xfrm>
            <a:off x="13034942" y="457201"/>
            <a:ext cx="772498" cy="438150"/>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06347468"/>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2633471"/>
            <a:ext cx="6400800" cy="48289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6640" y="2633471"/>
            <a:ext cx="6400800" cy="48289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smtClean="0"/>
              <a:t>3/15/2025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9547868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474720" y="914400"/>
            <a:ext cx="10332720" cy="1554480"/>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91" y="2620563"/>
            <a:ext cx="6095989" cy="988694"/>
          </a:xfrm>
        </p:spPr>
        <p:txBody>
          <a:bodyPr anchor="b">
            <a:normAutofit/>
          </a:bodyPr>
          <a:lstStyle>
            <a:lvl1pPr marL="0" indent="0">
              <a:buNone/>
              <a:defRPr sz="336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4" name="Content Placeholder 3"/>
          <p:cNvSpPr>
            <a:spLocks noGrp="1"/>
          </p:cNvSpPr>
          <p:nvPr>
            <p:ph sz="half" idx="2"/>
          </p:nvPr>
        </p:nvSpPr>
        <p:spPr>
          <a:xfrm>
            <a:off x="822961" y="3759200"/>
            <a:ext cx="6374130" cy="370322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80960" y="2620563"/>
            <a:ext cx="6126480" cy="988694"/>
          </a:xfrm>
        </p:spPr>
        <p:txBody>
          <a:bodyPr anchor="b">
            <a:normAutofit/>
          </a:bodyPr>
          <a:lstStyle>
            <a:lvl1pPr marL="0" indent="0">
              <a:buNone/>
              <a:defRPr sz="336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6" name="Content Placeholder 5"/>
          <p:cNvSpPr>
            <a:spLocks noGrp="1"/>
          </p:cNvSpPr>
          <p:nvPr>
            <p:ph sz="quarter" idx="4"/>
          </p:nvPr>
        </p:nvSpPr>
        <p:spPr>
          <a:xfrm>
            <a:off x="7406640" y="3759200"/>
            <a:ext cx="6400800" cy="370322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smtClean="0"/>
              <a:t>3/15/2025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885617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smtClean="0"/>
              <a:t>3/15/2025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3203608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24A7AC-904D-4781-85BA-7D10C17ED021}" type="datetimeFigureOut">
              <a:rPr lang="en-US" smtClean="0"/>
              <a:t>3/15/2025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56240187"/>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22960" y="1828800"/>
            <a:ext cx="4937760" cy="1920240"/>
          </a:xfrm>
        </p:spPr>
        <p:txBody>
          <a:bodyPr anchor="b"/>
          <a:lstStyle>
            <a:lvl1pPr algn="l">
              <a:defRPr sz="3840"/>
            </a:lvl1pPr>
          </a:lstStyle>
          <a:p>
            <a:r>
              <a:rPr lang="en-US"/>
              <a:t>Click to edit Master title style</a:t>
            </a:r>
            <a:endParaRPr lang="en-US" dirty="0"/>
          </a:p>
        </p:txBody>
      </p:sp>
      <p:sp>
        <p:nvSpPr>
          <p:cNvPr id="3" name="Content Placeholder 2"/>
          <p:cNvSpPr>
            <a:spLocks noGrp="1"/>
          </p:cNvSpPr>
          <p:nvPr>
            <p:ph idx="1"/>
          </p:nvPr>
        </p:nvSpPr>
        <p:spPr>
          <a:xfrm>
            <a:off x="5994698" y="896111"/>
            <a:ext cx="7812742" cy="6566310"/>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2960" y="3749039"/>
            <a:ext cx="4937760" cy="3713382"/>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smtClean="0"/>
              <a:t>3/15/2025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0871627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22960" y="1828800"/>
            <a:ext cx="8247888" cy="1920240"/>
          </a:xfrm>
        </p:spPr>
        <p:txBody>
          <a:bodyPr anchor="b"/>
          <a:lstStyle>
            <a:lvl1pPr algn="l">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9433486" y="901490"/>
            <a:ext cx="4373954" cy="6560932"/>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822960" y="3749039"/>
            <a:ext cx="8247888" cy="3713382"/>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Edit Master text styles</a:t>
            </a:r>
          </a:p>
        </p:txBody>
      </p:sp>
      <p:sp>
        <p:nvSpPr>
          <p:cNvPr id="5" name="Date Placeholder 4"/>
          <p:cNvSpPr>
            <a:spLocks noGrp="1"/>
          </p:cNvSpPr>
          <p:nvPr>
            <p:ph type="dt" sz="half" idx="10"/>
          </p:nvPr>
        </p:nvSpPr>
        <p:spPr/>
        <p:txBody>
          <a:bodyPr/>
          <a:lstStyle/>
          <a:p>
            <a:fld id="{363EFA5E-FA76-400D-B3DC-F0BA90E6D107}" type="datetimeFigureOut">
              <a:rPr lang="en-US" smtClean="0"/>
              <a:t>3/15/2025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6767463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0" y="0"/>
            <a:ext cx="14630400" cy="1729740"/>
          </a:xfrm>
          <a:prstGeom prst="rect">
            <a:avLst/>
          </a:prstGeom>
        </p:spPr>
      </p:pic>
      <p:sp>
        <p:nvSpPr>
          <p:cNvPr id="2" name="Title Placeholder 1"/>
          <p:cNvSpPr>
            <a:spLocks noGrp="1"/>
          </p:cNvSpPr>
          <p:nvPr>
            <p:ph type="title"/>
          </p:nvPr>
        </p:nvSpPr>
        <p:spPr>
          <a:xfrm>
            <a:off x="3474720" y="917247"/>
            <a:ext cx="10332720" cy="155163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22960" y="2633473"/>
            <a:ext cx="12984480" cy="482895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14432" y="7627621"/>
            <a:ext cx="3493008" cy="438150"/>
          </a:xfrm>
          <a:prstGeom prst="rect">
            <a:avLst/>
          </a:prstGeom>
        </p:spPr>
        <p:txBody>
          <a:bodyPr vert="horz" lIns="91440" tIns="45720" rIns="91440" bIns="45720" rtlCol="0" anchor="ctr"/>
          <a:lstStyle>
            <a:lvl1pPr algn="r">
              <a:defRPr sz="1260">
                <a:solidFill>
                  <a:schemeClr val="tx1">
                    <a:tint val="75000"/>
                  </a:schemeClr>
                </a:solidFill>
              </a:defRPr>
            </a:lvl1pPr>
          </a:lstStyle>
          <a:p>
            <a:fld id="{9D6E9DEC-419B-4CC5-A080-3B06BD5A8291}" type="datetimeFigureOut">
              <a:rPr lang="en-US" smtClean="0"/>
              <a:t>3/15/2025</a:t>
            </a:fld>
            <a:endParaRPr lang="en-US" dirty="0"/>
          </a:p>
        </p:txBody>
      </p:sp>
      <p:sp>
        <p:nvSpPr>
          <p:cNvPr id="5" name="Footer Placeholder 4"/>
          <p:cNvSpPr>
            <a:spLocks noGrp="1"/>
          </p:cNvSpPr>
          <p:nvPr>
            <p:ph type="ftr" sz="quarter" idx="3"/>
          </p:nvPr>
        </p:nvSpPr>
        <p:spPr>
          <a:xfrm>
            <a:off x="822960" y="7627015"/>
            <a:ext cx="9326880" cy="438150"/>
          </a:xfrm>
          <a:prstGeom prst="rect">
            <a:avLst/>
          </a:prstGeom>
        </p:spPr>
        <p:txBody>
          <a:bodyPr vert="horz" lIns="91440" tIns="45720" rIns="91440" bIns="45720" rtlCol="0" anchor="ctr"/>
          <a:lstStyle>
            <a:lvl1pPr algn="l">
              <a:defRPr sz="12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5600" y="457201"/>
            <a:ext cx="3291840" cy="438150"/>
          </a:xfrm>
          <a:prstGeom prst="rect">
            <a:avLst/>
          </a:prstGeom>
        </p:spPr>
        <p:txBody>
          <a:bodyPr vert="horz" lIns="91440" tIns="45720" rIns="91440" bIns="45720" rtlCol="0" anchor="ctr"/>
          <a:lstStyle>
            <a:lvl1pPr algn="r">
              <a:defRPr sz="126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61481160"/>
      </p:ext>
    </p:extLst>
  </p:cSld>
  <p:clrMap bg1="dk1" tx1="lt1" bg2="dk2" tx2="lt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 id="2147483702" r:id="rId14"/>
    <p:sldLayoutId id="2147483703" r:id="rId15"/>
    <p:sldLayoutId id="2147483704" r:id="rId16"/>
    <p:sldLayoutId id="2147483705" r:id="rId17"/>
    <p:sldLayoutId id="2147483706" r:id="rId18"/>
    <p:sldLayoutId id="2147483707" r:id="rId19"/>
    <p:sldLayoutId id="2147483708" r:id="rId20"/>
    <p:sldLayoutId id="2147483709" r:id="rId21"/>
    <p:sldLayoutId id="2147483710" r:id="rId22"/>
    <p:sldLayoutId id="2147483711" r:id="rId23"/>
    <p:sldLayoutId id="2147483712" r:id="rId24"/>
    <p:sldLayoutId id="2147483713" r:id="rId25"/>
    <p:sldLayoutId id="2147483714" r:id="rId26"/>
    <p:sldLayoutId id="2147483715" r:id="rId27"/>
  </p:sldLayoutIdLst>
  <p:hf sldNum="0" hdr="0" ftr="0" dt="0"/>
  <p:txStyles>
    <p:titleStyle>
      <a:lvl1pPr algn="r" defTabSz="1097280" rtl="0" eaLnBrk="1" latinLnBrk="0" hangingPunct="1">
        <a:lnSpc>
          <a:spcPct val="90000"/>
        </a:lnSpc>
        <a:spcBef>
          <a:spcPct val="0"/>
        </a:spcBef>
        <a:buNone/>
        <a:defRPr sz="4800" kern="1200" cap="all" baseline="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264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4.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26.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624489"/>
            <a:ext cx="7556421" cy="1448038"/>
          </a:xfrm>
          <a:prstGeom prst="rect">
            <a:avLst/>
          </a:prstGeom>
          <a:noFill/>
          <a:ln/>
        </p:spPr>
        <p:txBody>
          <a:bodyPr wrap="square" lIns="0" tIns="0" rIns="0" bIns="0" rtlCol="0" anchor="t"/>
          <a:lstStyle/>
          <a:p>
            <a:pPr marL="0" indent="0" algn="l">
              <a:lnSpc>
                <a:spcPts val="5550"/>
              </a:lnSpc>
              <a:buNone/>
            </a:pPr>
            <a:r>
              <a:rPr lang="en-US" sz="4450" dirty="0">
                <a:solidFill>
                  <a:srgbClr val="D8B6A4"/>
                </a:solidFill>
                <a:latin typeface="Gelasio" pitchFamily="34" charset="0"/>
                <a:ea typeface="Gelasio" pitchFamily="34" charset="-122"/>
                <a:cs typeface="Gelasio" pitchFamily="34" charset="-120"/>
              </a:rPr>
              <a:t>KNECT: Bridging Gaps in India </a:t>
            </a:r>
            <a:r>
              <a:rPr lang="en-US" sz="4450" dirty="0">
                <a:solidFill>
                  <a:srgbClr val="000000"/>
                </a:solidFill>
                <a:latin typeface="Gelasio" pitchFamily="34" charset="0"/>
                <a:ea typeface="Gelasio" pitchFamily="34" charset="-122"/>
                <a:cs typeface="Gelasio" pitchFamily="34" charset="-120"/>
              </a:rPr>
              <a:t>🌍📚⚕️⚖️</a:t>
            </a:r>
            <a:endParaRPr lang="en-US" sz="4450" dirty="0"/>
          </a:p>
        </p:txBody>
      </p:sp>
      <p:sp>
        <p:nvSpPr>
          <p:cNvPr id="4" name="Text 1"/>
          <p:cNvSpPr/>
          <p:nvPr/>
        </p:nvSpPr>
        <p:spPr>
          <a:xfrm>
            <a:off x="6280190" y="3412688"/>
            <a:ext cx="7556421" cy="2540318"/>
          </a:xfrm>
          <a:prstGeom prst="rect">
            <a:avLst/>
          </a:prstGeom>
          <a:noFill/>
          <a:ln/>
        </p:spPr>
        <p:txBody>
          <a:bodyPr wrap="squar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KNECT is a unique NGO dedicated to empowering rural communities by providing access to education, healthcare, and legal aid. We strive to create a more inclusive society by ensuring that underserved populations receive the support they need for a brighter future. KNECT envisions a world where every individual, regardless of their location or socioeconomic status, has the opportunity to thrive. Join us in our mission to empower rural India through education, healthcare, and justice.</a:t>
            </a:r>
            <a:endParaRPr lang="en-US" sz="1750" dirty="0"/>
          </a:p>
        </p:txBody>
      </p:sp>
      <p:sp>
        <p:nvSpPr>
          <p:cNvPr id="7" name="Text 3"/>
          <p:cNvSpPr/>
          <p:nvPr/>
        </p:nvSpPr>
        <p:spPr>
          <a:xfrm>
            <a:off x="6756440" y="6208157"/>
            <a:ext cx="3179326" cy="396835"/>
          </a:xfrm>
          <a:prstGeom prst="rect">
            <a:avLst/>
          </a:prstGeom>
          <a:noFill/>
          <a:ln/>
        </p:spPr>
        <p:txBody>
          <a:bodyPr wrap="none" lIns="0" tIns="0" rIns="0" bIns="0" rtlCol="0" anchor="t"/>
          <a:lstStyle/>
          <a:p>
            <a:pPr marL="0" indent="0" algn="l">
              <a:lnSpc>
                <a:spcPts val="3100"/>
              </a:lnSpc>
              <a:buNone/>
            </a:pP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521273"/>
            <a:ext cx="9876234" cy="739259"/>
          </a:xfrm>
          <a:prstGeom prst="rect">
            <a:avLst/>
          </a:prstGeom>
          <a:noFill/>
          <a:ln/>
        </p:spPr>
        <p:txBody>
          <a:bodyPr wrap="none" lIns="0" tIns="0" rIns="0" bIns="0" rtlCol="0" anchor="t"/>
          <a:lstStyle/>
          <a:p>
            <a:pPr marL="0" indent="0" algn="l">
              <a:lnSpc>
                <a:spcPts val="5550"/>
              </a:lnSpc>
              <a:buNone/>
            </a:pPr>
            <a:r>
              <a:rPr lang="en-US" sz="4450" dirty="0">
                <a:solidFill>
                  <a:srgbClr val="D8B6A4"/>
                </a:solidFill>
                <a:latin typeface="Gelasio" pitchFamily="34" charset="0"/>
                <a:ea typeface="Gelasio" pitchFamily="34" charset="-122"/>
                <a:cs typeface="Gelasio" pitchFamily="34" charset="-120"/>
              </a:rPr>
              <a:t>Join the KNECT Movement </a:t>
            </a:r>
            <a:r>
              <a:rPr lang="en-US" sz="4450" dirty="0">
                <a:solidFill>
                  <a:srgbClr val="000000"/>
                </a:solidFill>
                <a:latin typeface="Gelasio" pitchFamily="34" charset="0"/>
                <a:ea typeface="Gelasio" pitchFamily="34" charset="-122"/>
                <a:cs typeface="Gelasio" pitchFamily="34" charset="-120"/>
              </a:rPr>
              <a:t>🌍📚⚕️⚖️</a:t>
            </a:r>
            <a:endParaRPr lang="en-US" sz="4450" dirty="0"/>
          </a:p>
        </p:txBody>
      </p:sp>
      <p:sp>
        <p:nvSpPr>
          <p:cNvPr id="4" name="Text 1"/>
          <p:cNvSpPr/>
          <p:nvPr/>
        </p:nvSpPr>
        <p:spPr>
          <a:xfrm>
            <a:off x="793790" y="4600694"/>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Together, we can bridge the gaps and create a more just and equitable society for all. Visit our website to learn more about our programs and how you can get involved. Contact us to explore partnership opportunities. Donate today to support our mission and empower rural communities in India.</a:t>
            </a:r>
            <a:endParaRPr lang="en-US" sz="1750" dirty="0"/>
          </a:p>
        </p:txBody>
      </p:sp>
      <p:sp>
        <p:nvSpPr>
          <p:cNvPr id="5" name="Text 2"/>
          <p:cNvSpPr/>
          <p:nvPr/>
        </p:nvSpPr>
        <p:spPr>
          <a:xfrm>
            <a:off x="793790" y="5944553"/>
            <a:ext cx="13042821" cy="362903"/>
          </a:xfrm>
          <a:prstGeom prst="rect">
            <a:avLst/>
          </a:prstGeom>
          <a:noFill/>
          <a:ln/>
        </p:spPr>
        <p:txBody>
          <a:bodyPr wrap="none" lIns="0" tIns="0" rIns="0" bIns="0" rtlCol="0" anchor="t"/>
          <a:lstStyle/>
          <a:p>
            <a:pPr marL="0" indent="0" algn="l">
              <a:lnSpc>
                <a:spcPts val="2850"/>
              </a:lnSpc>
              <a:buNone/>
            </a:pPr>
            <a:r>
              <a:rPr lang="en-US" sz="1750" b="1" dirty="0">
                <a:solidFill>
                  <a:srgbClr val="C9C2C0"/>
                </a:solidFill>
                <a:latin typeface="Gelasio" pitchFamily="34" charset="0"/>
                <a:ea typeface="Gelasio" pitchFamily="34" charset="-122"/>
                <a:cs typeface="Gelasio" pitchFamily="34" charset="-120"/>
              </a:rPr>
              <a:t>Website:</a:t>
            </a:r>
            <a:r>
              <a:rPr lang="en-US" sz="1750" dirty="0">
                <a:solidFill>
                  <a:srgbClr val="C9C2C0"/>
                </a:solidFill>
                <a:latin typeface="Gelasio" pitchFamily="34" charset="0"/>
                <a:ea typeface="Gelasio" pitchFamily="34" charset="-122"/>
                <a:cs typeface="Gelasio" pitchFamily="34" charset="-120"/>
              </a:rPr>
              <a:t> [Insert Website Address]</a:t>
            </a:r>
            <a:endParaRPr lang="en-US" sz="1750" dirty="0"/>
          </a:p>
        </p:txBody>
      </p:sp>
      <p:sp>
        <p:nvSpPr>
          <p:cNvPr id="6" name="Text 3"/>
          <p:cNvSpPr/>
          <p:nvPr/>
        </p:nvSpPr>
        <p:spPr>
          <a:xfrm>
            <a:off x="793790" y="6562606"/>
            <a:ext cx="13042821" cy="362903"/>
          </a:xfrm>
          <a:prstGeom prst="rect">
            <a:avLst/>
          </a:prstGeom>
          <a:noFill/>
          <a:ln/>
        </p:spPr>
        <p:txBody>
          <a:bodyPr wrap="none" lIns="0" tIns="0" rIns="0" bIns="0" rtlCol="0" anchor="t"/>
          <a:lstStyle/>
          <a:p>
            <a:pPr marL="0" indent="0" algn="l">
              <a:lnSpc>
                <a:spcPts val="2850"/>
              </a:lnSpc>
              <a:buNone/>
            </a:pPr>
            <a:r>
              <a:rPr lang="en-US" sz="1750" b="1" dirty="0">
                <a:solidFill>
                  <a:srgbClr val="C9C2C0"/>
                </a:solidFill>
                <a:latin typeface="Gelasio" pitchFamily="34" charset="0"/>
                <a:ea typeface="Gelasio" pitchFamily="34" charset="-122"/>
                <a:cs typeface="Gelasio" pitchFamily="34" charset="-120"/>
              </a:rPr>
              <a:t>Contact:</a:t>
            </a:r>
            <a:r>
              <a:rPr lang="en-US" sz="1750" dirty="0">
                <a:solidFill>
                  <a:srgbClr val="C9C2C0"/>
                </a:solidFill>
                <a:latin typeface="Gelasio" pitchFamily="34" charset="0"/>
                <a:ea typeface="Gelasio" pitchFamily="34" charset="-122"/>
                <a:cs typeface="Gelasio" pitchFamily="34" charset="-120"/>
              </a:rPr>
              <a:t> [Insert Contact Information]</a:t>
            </a:r>
            <a:endParaRPr lang="en-US" sz="1750" dirty="0"/>
          </a:p>
        </p:txBody>
      </p:sp>
      <p:sp>
        <p:nvSpPr>
          <p:cNvPr id="7" name="Text 4"/>
          <p:cNvSpPr/>
          <p:nvPr/>
        </p:nvSpPr>
        <p:spPr>
          <a:xfrm>
            <a:off x="793790" y="7180659"/>
            <a:ext cx="13042821" cy="362903"/>
          </a:xfrm>
          <a:prstGeom prst="rect">
            <a:avLst/>
          </a:prstGeom>
          <a:noFill/>
          <a:ln/>
        </p:spPr>
        <p:txBody>
          <a:bodyPr wrap="none" lIns="0" tIns="0" rIns="0" bIns="0" rtlCol="0" anchor="t"/>
          <a:lstStyle/>
          <a:p>
            <a:pPr marL="0" indent="0" algn="l">
              <a:lnSpc>
                <a:spcPts val="2850"/>
              </a:lnSpc>
              <a:buNone/>
            </a:pPr>
            <a:r>
              <a:rPr lang="en-US" sz="1750" b="1" dirty="0">
                <a:solidFill>
                  <a:srgbClr val="C9C2C0"/>
                </a:solidFill>
                <a:latin typeface="Gelasio" pitchFamily="34" charset="0"/>
                <a:ea typeface="Gelasio" pitchFamily="34" charset="-122"/>
                <a:cs typeface="Gelasio" pitchFamily="34" charset="-120"/>
              </a:rPr>
              <a:t>Donate:</a:t>
            </a:r>
            <a:r>
              <a:rPr lang="en-US" sz="1750" dirty="0">
                <a:solidFill>
                  <a:srgbClr val="C9C2C0"/>
                </a:solidFill>
                <a:latin typeface="Gelasio" pitchFamily="34" charset="0"/>
                <a:ea typeface="Gelasio" pitchFamily="34" charset="-122"/>
                <a:cs typeface="Gelasio" pitchFamily="34" charset="-120"/>
              </a:rPr>
              <a:t> [Insert Donation Link]</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995607"/>
            <a:ext cx="10255210" cy="708779"/>
          </a:xfrm>
          <a:prstGeom prst="rect">
            <a:avLst/>
          </a:prstGeom>
          <a:noFill/>
          <a:ln/>
        </p:spPr>
        <p:txBody>
          <a:bodyPr wrap="none" lIns="0" tIns="0" rIns="0" bIns="0" rtlCol="0" anchor="t"/>
          <a:lstStyle/>
          <a:p>
            <a:pPr marL="0" indent="0" algn="l">
              <a:lnSpc>
                <a:spcPts val="5550"/>
              </a:lnSpc>
              <a:buNone/>
            </a:pPr>
            <a:r>
              <a:rPr lang="en-US" sz="4450" dirty="0">
                <a:solidFill>
                  <a:srgbClr val="D8B6A4"/>
                </a:solidFill>
                <a:latin typeface="Gelasio" pitchFamily="34" charset="0"/>
                <a:ea typeface="Gelasio" pitchFamily="34" charset="-122"/>
                <a:cs typeface="Gelasio" pitchFamily="34" charset="-120"/>
              </a:rPr>
              <a:t>The Challenge: Disparities in Rural India</a:t>
            </a:r>
            <a:endParaRPr lang="en-US" sz="4450" dirty="0"/>
          </a:p>
        </p:txBody>
      </p:sp>
      <p:sp>
        <p:nvSpPr>
          <p:cNvPr id="3" name="Text 1"/>
          <p:cNvSpPr/>
          <p:nvPr/>
        </p:nvSpPr>
        <p:spPr>
          <a:xfrm>
            <a:off x="793790" y="327136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8B6A4"/>
                </a:solidFill>
                <a:latin typeface="Gelasio" pitchFamily="34" charset="0"/>
                <a:ea typeface="Gelasio" pitchFamily="34" charset="-122"/>
                <a:cs typeface="Gelasio" pitchFamily="34" charset="-120"/>
              </a:rPr>
              <a:t>Education</a:t>
            </a:r>
            <a:endParaRPr lang="en-US" sz="2200" dirty="0"/>
          </a:p>
        </p:txBody>
      </p:sp>
      <p:sp>
        <p:nvSpPr>
          <p:cNvPr id="4" name="Text 2"/>
          <p:cNvSpPr/>
          <p:nvPr/>
        </p:nvSpPr>
        <p:spPr>
          <a:xfrm>
            <a:off x="793790" y="3852505"/>
            <a:ext cx="3978116" cy="2177415"/>
          </a:xfrm>
          <a:prstGeom prst="rect">
            <a:avLst/>
          </a:prstGeom>
          <a:noFill/>
          <a:ln/>
        </p:spPr>
        <p:txBody>
          <a:bodyPr wrap="squar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The literacy rate in rural India lags urban areas by 15%, according to the National Statistical Office (2023). This disparity highlights the urgent need for improved educational opportunities in rural communities.</a:t>
            </a:r>
            <a:endParaRPr lang="en-US" sz="1750" dirty="0"/>
          </a:p>
        </p:txBody>
      </p:sp>
      <p:sp>
        <p:nvSpPr>
          <p:cNvPr id="5" name="Text 3"/>
          <p:cNvSpPr/>
          <p:nvPr/>
        </p:nvSpPr>
        <p:spPr>
          <a:xfrm>
            <a:off x="5332928" y="327136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8B6A4"/>
                </a:solidFill>
                <a:latin typeface="Gelasio" pitchFamily="34" charset="0"/>
                <a:ea typeface="Gelasio" pitchFamily="34" charset="-122"/>
                <a:cs typeface="Gelasio" pitchFamily="34" charset="-120"/>
              </a:rPr>
              <a:t>Healthcare</a:t>
            </a:r>
            <a:endParaRPr lang="en-US" sz="2200" dirty="0"/>
          </a:p>
        </p:txBody>
      </p:sp>
      <p:sp>
        <p:nvSpPr>
          <p:cNvPr id="6" name="Text 4"/>
          <p:cNvSpPr/>
          <p:nvPr/>
        </p:nvSpPr>
        <p:spPr>
          <a:xfrm>
            <a:off x="5332928" y="3852505"/>
            <a:ext cx="3978116" cy="1814513"/>
          </a:xfrm>
          <a:prstGeom prst="rect">
            <a:avLst/>
          </a:prstGeom>
          <a:noFill/>
          <a:ln/>
        </p:spPr>
        <p:txBody>
          <a:bodyPr wrap="squar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Only 36% of rural Indians have access to adequate healthcare facilities (WHO, 2022). This lack of access results in preventable diseases and higher mortality rates.</a:t>
            </a:r>
            <a:endParaRPr lang="en-US" sz="1750" dirty="0"/>
          </a:p>
        </p:txBody>
      </p:sp>
      <p:sp>
        <p:nvSpPr>
          <p:cNvPr id="7" name="Text 5"/>
          <p:cNvSpPr/>
          <p:nvPr/>
        </p:nvSpPr>
        <p:spPr>
          <a:xfrm>
            <a:off x="9872067" y="327136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8B6A4"/>
                </a:solidFill>
                <a:latin typeface="Gelasio" pitchFamily="34" charset="0"/>
                <a:ea typeface="Gelasio" pitchFamily="34" charset="-122"/>
                <a:cs typeface="Gelasio" pitchFamily="34" charset="-120"/>
              </a:rPr>
              <a:t>Justice</a:t>
            </a:r>
            <a:endParaRPr lang="en-US" sz="2200" dirty="0"/>
          </a:p>
        </p:txBody>
      </p:sp>
      <p:sp>
        <p:nvSpPr>
          <p:cNvPr id="8" name="Text 6"/>
          <p:cNvSpPr/>
          <p:nvPr/>
        </p:nvSpPr>
        <p:spPr>
          <a:xfrm>
            <a:off x="9872067" y="3852505"/>
            <a:ext cx="3978116" cy="1814513"/>
          </a:xfrm>
          <a:prstGeom prst="rect">
            <a:avLst/>
          </a:prstGeom>
          <a:noFill/>
          <a:ln/>
        </p:spPr>
        <p:txBody>
          <a:bodyPr wrap="squar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Over 70% of the rural population is unaware of their legal rights (Ministry of Law and Justice, 2024). This lack of awareness makes them vulnerable to exploitation and injustice.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34470" y="930354"/>
            <a:ext cx="6806327" cy="667941"/>
          </a:xfrm>
          <a:prstGeom prst="rect">
            <a:avLst/>
          </a:prstGeom>
          <a:noFill/>
          <a:ln/>
        </p:spPr>
        <p:txBody>
          <a:bodyPr wrap="none" lIns="0" tIns="0" rIns="0" bIns="0" rtlCol="0" anchor="t"/>
          <a:lstStyle/>
          <a:p>
            <a:pPr marL="0" indent="0" algn="l">
              <a:lnSpc>
                <a:spcPts val="5250"/>
              </a:lnSpc>
              <a:buNone/>
            </a:pPr>
            <a:r>
              <a:rPr lang="en-US" sz="4200" dirty="0">
                <a:solidFill>
                  <a:srgbClr val="D8B6A4"/>
                </a:solidFill>
                <a:latin typeface="Gelasio" pitchFamily="34" charset="0"/>
                <a:ea typeface="Gelasio" pitchFamily="34" charset="-122"/>
                <a:cs typeface="Gelasio" pitchFamily="34" charset="-120"/>
              </a:rPr>
              <a:t>KNECT's Mission and Vision</a:t>
            </a:r>
            <a:endParaRPr lang="en-US" sz="4200" dirty="0"/>
          </a:p>
        </p:txBody>
      </p:sp>
      <p:sp>
        <p:nvSpPr>
          <p:cNvPr id="4" name="Shape 1"/>
          <p:cNvSpPr/>
          <p:nvPr/>
        </p:nvSpPr>
        <p:spPr>
          <a:xfrm>
            <a:off x="6234470" y="2159318"/>
            <a:ext cx="480893" cy="480893"/>
          </a:xfrm>
          <a:prstGeom prst="roundRect">
            <a:avLst>
              <a:gd name="adj" fmla="val 6668"/>
            </a:avLst>
          </a:prstGeom>
          <a:solidFill>
            <a:srgbClr val="373433"/>
          </a:solidFill>
          <a:ln/>
        </p:spPr>
      </p:sp>
      <p:sp>
        <p:nvSpPr>
          <p:cNvPr id="5" name="Text 2"/>
          <p:cNvSpPr/>
          <p:nvPr/>
        </p:nvSpPr>
        <p:spPr>
          <a:xfrm>
            <a:off x="6314539" y="2199323"/>
            <a:ext cx="320635" cy="400764"/>
          </a:xfrm>
          <a:prstGeom prst="rect">
            <a:avLst/>
          </a:prstGeom>
          <a:noFill/>
          <a:ln/>
        </p:spPr>
        <p:txBody>
          <a:bodyPr wrap="none" lIns="0" tIns="0" rIns="0" bIns="0" rtlCol="0" anchor="t"/>
          <a:lstStyle/>
          <a:p>
            <a:pPr marL="0" indent="0" algn="ctr">
              <a:lnSpc>
                <a:spcPts val="2500"/>
              </a:lnSpc>
              <a:buNone/>
            </a:pPr>
            <a:r>
              <a:rPr lang="en-US" sz="2500" dirty="0">
                <a:solidFill>
                  <a:srgbClr val="C9C2C0"/>
                </a:solidFill>
                <a:latin typeface="Gelasio" pitchFamily="34" charset="0"/>
                <a:ea typeface="Gelasio" pitchFamily="34" charset="-122"/>
                <a:cs typeface="Gelasio" pitchFamily="34" charset="-120"/>
              </a:rPr>
              <a:t>1</a:t>
            </a:r>
            <a:endParaRPr lang="en-US" sz="2500" dirty="0"/>
          </a:p>
        </p:txBody>
      </p:sp>
      <p:sp>
        <p:nvSpPr>
          <p:cNvPr id="6" name="Text 3"/>
          <p:cNvSpPr/>
          <p:nvPr/>
        </p:nvSpPr>
        <p:spPr>
          <a:xfrm>
            <a:off x="6929080" y="2159318"/>
            <a:ext cx="2672001" cy="333970"/>
          </a:xfrm>
          <a:prstGeom prst="rect">
            <a:avLst/>
          </a:prstGeom>
          <a:noFill/>
          <a:ln/>
        </p:spPr>
        <p:txBody>
          <a:bodyPr wrap="none" lIns="0" tIns="0" rIns="0" bIns="0" rtlCol="0" anchor="t"/>
          <a:lstStyle/>
          <a:p>
            <a:pPr marL="0" indent="0" algn="l">
              <a:lnSpc>
                <a:spcPts val="2600"/>
              </a:lnSpc>
              <a:buNone/>
            </a:pPr>
            <a:r>
              <a:rPr lang="en-US" sz="2100" dirty="0">
                <a:solidFill>
                  <a:srgbClr val="C9C2C0"/>
                </a:solidFill>
                <a:latin typeface="Gelasio" pitchFamily="34" charset="0"/>
                <a:ea typeface="Gelasio" pitchFamily="34" charset="-122"/>
                <a:cs typeface="Gelasio" pitchFamily="34" charset="-120"/>
              </a:rPr>
              <a:t>Mission</a:t>
            </a:r>
            <a:endParaRPr lang="en-US" sz="2100" dirty="0"/>
          </a:p>
        </p:txBody>
      </p:sp>
      <p:sp>
        <p:nvSpPr>
          <p:cNvPr id="7" name="Text 4"/>
          <p:cNvSpPr/>
          <p:nvPr/>
        </p:nvSpPr>
        <p:spPr>
          <a:xfrm>
            <a:off x="6929080" y="2621518"/>
            <a:ext cx="3022521" cy="2735580"/>
          </a:xfrm>
          <a:prstGeom prst="rect">
            <a:avLst/>
          </a:prstGeom>
          <a:noFill/>
          <a:ln/>
        </p:spPr>
        <p:txBody>
          <a:bodyPr wrap="square" lIns="0" tIns="0" rIns="0" bIns="0" rtlCol="0" anchor="t"/>
          <a:lstStyle/>
          <a:p>
            <a:pPr marL="0" indent="0" algn="l">
              <a:lnSpc>
                <a:spcPts val="2650"/>
              </a:lnSpc>
              <a:buNone/>
            </a:pPr>
            <a:r>
              <a:rPr lang="en-US" sz="1650" dirty="0">
                <a:solidFill>
                  <a:srgbClr val="C9C2C0"/>
                </a:solidFill>
                <a:latin typeface="Gelasio" pitchFamily="34" charset="0"/>
                <a:ea typeface="Gelasio" pitchFamily="34" charset="-122"/>
                <a:cs typeface="Gelasio" pitchFamily="34" charset="-120"/>
              </a:rPr>
              <a:t>To empower underserved rural communities in India by providing access to quality education, healthcare, and legal aid. We aim to break down the barriers that prevent individuals from reaching their full potential.</a:t>
            </a:r>
            <a:endParaRPr lang="en-US" sz="1650" dirty="0"/>
          </a:p>
        </p:txBody>
      </p:sp>
      <p:sp>
        <p:nvSpPr>
          <p:cNvPr id="8" name="Shape 5"/>
          <p:cNvSpPr/>
          <p:nvPr/>
        </p:nvSpPr>
        <p:spPr>
          <a:xfrm>
            <a:off x="10165318" y="2159318"/>
            <a:ext cx="480893" cy="480893"/>
          </a:xfrm>
          <a:prstGeom prst="roundRect">
            <a:avLst>
              <a:gd name="adj" fmla="val 6668"/>
            </a:avLst>
          </a:prstGeom>
          <a:solidFill>
            <a:srgbClr val="373433"/>
          </a:solidFill>
          <a:ln/>
        </p:spPr>
      </p:sp>
      <p:sp>
        <p:nvSpPr>
          <p:cNvPr id="9" name="Text 6"/>
          <p:cNvSpPr/>
          <p:nvPr/>
        </p:nvSpPr>
        <p:spPr>
          <a:xfrm>
            <a:off x="10245388" y="2199323"/>
            <a:ext cx="320635" cy="400764"/>
          </a:xfrm>
          <a:prstGeom prst="rect">
            <a:avLst/>
          </a:prstGeom>
          <a:noFill/>
          <a:ln/>
        </p:spPr>
        <p:txBody>
          <a:bodyPr wrap="none" lIns="0" tIns="0" rIns="0" bIns="0" rtlCol="0" anchor="t"/>
          <a:lstStyle/>
          <a:p>
            <a:pPr marL="0" indent="0" algn="ctr">
              <a:lnSpc>
                <a:spcPts val="2500"/>
              </a:lnSpc>
              <a:buNone/>
            </a:pPr>
            <a:r>
              <a:rPr lang="en-US" sz="2500" dirty="0">
                <a:solidFill>
                  <a:srgbClr val="C9C2C0"/>
                </a:solidFill>
                <a:latin typeface="Gelasio" pitchFamily="34" charset="0"/>
                <a:ea typeface="Gelasio" pitchFamily="34" charset="-122"/>
                <a:cs typeface="Gelasio" pitchFamily="34" charset="-120"/>
              </a:rPr>
              <a:t>2</a:t>
            </a:r>
            <a:endParaRPr lang="en-US" sz="2500" dirty="0"/>
          </a:p>
        </p:txBody>
      </p:sp>
      <p:sp>
        <p:nvSpPr>
          <p:cNvPr id="10" name="Text 7"/>
          <p:cNvSpPr/>
          <p:nvPr/>
        </p:nvSpPr>
        <p:spPr>
          <a:xfrm>
            <a:off x="10859929" y="2159318"/>
            <a:ext cx="2672001" cy="333970"/>
          </a:xfrm>
          <a:prstGeom prst="rect">
            <a:avLst/>
          </a:prstGeom>
          <a:noFill/>
          <a:ln/>
        </p:spPr>
        <p:txBody>
          <a:bodyPr wrap="none" lIns="0" tIns="0" rIns="0" bIns="0" rtlCol="0" anchor="t"/>
          <a:lstStyle/>
          <a:p>
            <a:pPr marL="0" indent="0" algn="l">
              <a:lnSpc>
                <a:spcPts val="2600"/>
              </a:lnSpc>
              <a:buNone/>
            </a:pPr>
            <a:r>
              <a:rPr lang="en-US" sz="2100" dirty="0">
                <a:solidFill>
                  <a:srgbClr val="C9C2C0"/>
                </a:solidFill>
                <a:latin typeface="Gelasio" pitchFamily="34" charset="0"/>
                <a:ea typeface="Gelasio" pitchFamily="34" charset="-122"/>
                <a:cs typeface="Gelasio" pitchFamily="34" charset="-120"/>
              </a:rPr>
              <a:t>Vision</a:t>
            </a:r>
            <a:endParaRPr lang="en-US" sz="2100" dirty="0"/>
          </a:p>
        </p:txBody>
      </p:sp>
      <p:sp>
        <p:nvSpPr>
          <p:cNvPr id="11" name="Text 8"/>
          <p:cNvSpPr/>
          <p:nvPr/>
        </p:nvSpPr>
        <p:spPr>
          <a:xfrm>
            <a:off x="10859929" y="2621518"/>
            <a:ext cx="3022521" cy="2735580"/>
          </a:xfrm>
          <a:prstGeom prst="rect">
            <a:avLst/>
          </a:prstGeom>
          <a:noFill/>
          <a:ln/>
        </p:spPr>
        <p:txBody>
          <a:bodyPr wrap="square" lIns="0" tIns="0" rIns="0" bIns="0" rtlCol="0" anchor="t"/>
          <a:lstStyle/>
          <a:p>
            <a:pPr marL="0" indent="0" algn="l">
              <a:lnSpc>
                <a:spcPts val="2650"/>
              </a:lnSpc>
              <a:buNone/>
            </a:pPr>
            <a:r>
              <a:rPr lang="en-US" sz="1650" dirty="0">
                <a:solidFill>
                  <a:srgbClr val="C9C2C0"/>
                </a:solidFill>
                <a:latin typeface="Gelasio" pitchFamily="34" charset="0"/>
                <a:ea typeface="Gelasio" pitchFamily="34" charset="-122"/>
                <a:cs typeface="Gelasio" pitchFamily="34" charset="-120"/>
              </a:rPr>
              <a:t>A more inclusive and equitable society where every individual has the opportunity to thrive, regardless of their location or socioeconomic status. We envision a future where rural communities are empowered and self-sufficient.</a:t>
            </a:r>
            <a:endParaRPr lang="en-US" sz="1650" dirty="0"/>
          </a:p>
        </p:txBody>
      </p:sp>
      <p:sp>
        <p:nvSpPr>
          <p:cNvPr id="12" name="Shape 9"/>
          <p:cNvSpPr/>
          <p:nvPr/>
        </p:nvSpPr>
        <p:spPr>
          <a:xfrm>
            <a:off x="6234470" y="5811203"/>
            <a:ext cx="480893" cy="480893"/>
          </a:xfrm>
          <a:prstGeom prst="roundRect">
            <a:avLst>
              <a:gd name="adj" fmla="val 6668"/>
            </a:avLst>
          </a:prstGeom>
          <a:solidFill>
            <a:srgbClr val="373433"/>
          </a:solidFill>
          <a:ln/>
        </p:spPr>
      </p:sp>
      <p:sp>
        <p:nvSpPr>
          <p:cNvPr id="13" name="Text 10"/>
          <p:cNvSpPr/>
          <p:nvPr/>
        </p:nvSpPr>
        <p:spPr>
          <a:xfrm>
            <a:off x="6314539" y="5851208"/>
            <a:ext cx="320635" cy="400764"/>
          </a:xfrm>
          <a:prstGeom prst="rect">
            <a:avLst/>
          </a:prstGeom>
          <a:noFill/>
          <a:ln/>
        </p:spPr>
        <p:txBody>
          <a:bodyPr wrap="none" lIns="0" tIns="0" rIns="0" bIns="0" rtlCol="0" anchor="t"/>
          <a:lstStyle/>
          <a:p>
            <a:pPr marL="0" indent="0" algn="ctr">
              <a:lnSpc>
                <a:spcPts val="2500"/>
              </a:lnSpc>
              <a:buNone/>
            </a:pPr>
            <a:r>
              <a:rPr lang="en-US" sz="2500" dirty="0">
                <a:solidFill>
                  <a:srgbClr val="C9C2C0"/>
                </a:solidFill>
                <a:latin typeface="Gelasio" pitchFamily="34" charset="0"/>
                <a:ea typeface="Gelasio" pitchFamily="34" charset="-122"/>
                <a:cs typeface="Gelasio" pitchFamily="34" charset="-120"/>
              </a:rPr>
              <a:t>3</a:t>
            </a:r>
            <a:endParaRPr lang="en-US" sz="2500" dirty="0"/>
          </a:p>
        </p:txBody>
      </p:sp>
      <p:sp>
        <p:nvSpPr>
          <p:cNvPr id="14" name="Text 11"/>
          <p:cNvSpPr/>
          <p:nvPr/>
        </p:nvSpPr>
        <p:spPr>
          <a:xfrm>
            <a:off x="6929080" y="5811203"/>
            <a:ext cx="2672001" cy="333970"/>
          </a:xfrm>
          <a:prstGeom prst="rect">
            <a:avLst/>
          </a:prstGeom>
          <a:noFill/>
          <a:ln/>
        </p:spPr>
        <p:txBody>
          <a:bodyPr wrap="none" lIns="0" tIns="0" rIns="0" bIns="0" rtlCol="0" anchor="t"/>
          <a:lstStyle/>
          <a:p>
            <a:pPr marL="0" indent="0" algn="l">
              <a:lnSpc>
                <a:spcPts val="2600"/>
              </a:lnSpc>
              <a:buNone/>
            </a:pPr>
            <a:r>
              <a:rPr lang="en-US" sz="2100" dirty="0">
                <a:solidFill>
                  <a:srgbClr val="C9C2C0"/>
                </a:solidFill>
                <a:latin typeface="Gelasio" pitchFamily="34" charset="0"/>
                <a:ea typeface="Gelasio" pitchFamily="34" charset="-122"/>
                <a:cs typeface="Gelasio" pitchFamily="34" charset="-120"/>
              </a:rPr>
              <a:t>Values</a:t>
            </a:r>
            <a:endParaRPr lang="en-US" sz="2100" dirty="0"/>
          </a:p>
        </p:txBody>
      </p:sp>
      <p:sp>
        <p:nvSpPr>
          <p:cNvPr id="15" name="Text 12"/>
          <p:cNvSpPr/>
          <p:nvPr/>
        </p:nvSpPr>
        <p:spPr>
          <a:xfrm>
            <a:off x="6929080" y="6273403"/>
            <a:ext cx="6953250" cy="1025843"/>
          </a:xfrm>
          <a:prstGeom prst="rect">
            <a:avLst/>
          </a:prstGeom>
          <a:noFill/>
          <a:ln/>
        </p:spPr>
        <p:txBody>
          <a:bodyPr wrap="square" lIns="0" tIns="0" rIns="0" bIns="0" rtlCol="0" anchor="t"/>
          <a:lstStyle/>
          <a:p>
            <a:pPr marL="0" indent="0" algn="l">
              <a:lnSpc>
                <a:spcPts val="2650"/>
              </a:lnSpc>
              <a:buNone/>
            </a:pPr>
            <a:r>
              <a:rPr lang="en-US" sz="1650" dirty="0">
                <a:solidFill>
                  <a:srgbClr val="C9C2C0"/>
                </a:solidFill>
                <a:latin typeface="Gelasio" pitchFamily="34" charset="0"/>
                <a:ea typeface="Gelasio" pitchFamily="34" charset="-122"/>
                <a:cs typeface="Gelasio" pitchFamily="34" charset="-120"/>
              </a:rPr>
              <a:t>Integrity, compassion, and commitment to social justice. We operate with the highest ethical standards and prioritize the needs of the communities we serve. We strive for long-term sustainability and impact.</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67914" y="783669"/>
            <a:ext cx="7780973" cy="1217057"/>
          </a:xfrm>
          <a:prstGeom prst="rect">
            <a:avLst/>
          </a:prstGeom>
          <a:noFill/>
          <a:ln/>
        </p:spPr>
        <p:txBody>
          <a:bodyPr wrap="square" lIns="0" tIns="0" rIns="0" bIns="0" rtlCol="0" anchor="t"/>
          <a:lstStyle/>
          <a:p>
            <a:pPr marL="0" indent="0" algn="l">
              <a:lnSpc>
                <a:spcPts val="4750"/>
              </a:lnSpc>
              <a:buNone/>
            </a:pPr>
            <a:r>
              <a:rPr lang="en-US" sz="3800" dirty="0">
                <a:solidFill>
                  <a:srgbClr val="D8B6A4"/>
                </a:solidFill>
                <a:latin typeface="Gelasio" pitchFamily="34" charset="0"/>
                <a:ea typeface="Gelasio" pitchFamily="34" charset="-122"/>
                <a:cs typeface="Gelasio" pitchFamily="34" charset="-120"/>
              </a:rPr>
              <a:t>KNECT's Three Pillars of Empowerment</a:t>
            </a:r>
            <a:endParaRPr lang="en-US" sz="3800" dirty="0"/>
          </a:p>
        </p:txBody>
      </p:sp>
      <p:pic>
        <p:nvPicPr>
          <p:cNvPr id="4" name="Image 1" descr="preencoded.png"/>
          <p:cNvPicPr>
            <a:picLocks noChangeAspect="1"/>
          </p:cNvPicPr>
          <p:nvPr/>
        </p:nvPicPr>
        <p:blipFill>
          <a:blip r:embed="rId4"/>
          <a:stretch>
            <a:fillRect/>
          </a:stretch>
        </p:blipFill>
        <p:spPr>
          <a:xfrm>
            <a:off x="6167914" y="2292787"/>
            <a:ext cx="486727" cy="486728"/>
          </a:xfrm>
          <a:prstGeom prst="rect">
            <a:avLst/>
          </a:prstGeom>
        </p:spPr>
      </p:pic>
      <p:sp>
        <p:nvSpPr>
          <p:cNvPr id="5" name="Text 1"/>
          <p:cNvSpPr/>
          <p:nvPr/>
        </p:nvSpPr>
        <p:spPr>
          <a:xfrm>
            <a:off x="6167914" y="2974181"/>
            <a:ext cx="2398871" cy="304205"/>
          </a:xfrm>
          <a:prstGeom prst="rect">
            <a:avLst/>
          </a:prstGeom>
          <a:noFill/>
          <a:ln/>
        </p:spPr>
        <p:txBody>
          <a:bodyPr wrap="none" lIns="0" tIns="0" rIns="0" bIns="0" rtlCol="0" anchor="t"/>
          <a:lstStyle/>
          <a:p>
            <a:pPr marL="0" indent="0" algn="l">
              <a:lnSpc>
                <a:spcPts val="2350"/>
              </a:lnSpc>
              <a:buNone/>
            </a:pPr>
            <a:r>
              <a:rPr lang="en-US" sz="1900" dirty="0">
                <a:solidFill>
                  <a:srgbClr val="C9C2C0"/>
                </a:solidFill>
                <a:latin typeface="Gelasio" pitchFamily="34" charset="0"/>
                <a:ea typeface="Gelasio" pitchFamily="34" charset="-122"/>
                <a:cs typeface="Gelasio" pitchFamily="34" charset="-120"/>
              </a:rPr>
              <a:t>Education Programs</a:t>
            </a:r>
            <a:endParaRPr lang="en-US" sz="1900" dirty="0"/>
          </a:p>
        </p:txBody>
      </p:sp>
      <p:sp>
        <p:nvSpPr>
          <p:cNvPr id="6" name="Text 2"/>
          <p:cNvSpPr/>
          <p:nvPr/>
        </p:nvSpPr>
        <p:spPr>
          <a:xfrm>
            <a:off x="6167914" y="3395186"/>
            <a:ext cx="2398871" cy="3739039"/>
          </a:xfrm>
          <a:prstGeom prst="rect">
            <a:avLst/>
          </a:prstGeom>
          <a:noFill/>
          <a:ln/>
        </p:spPr>
        <p:txBody>
          <a:bodyPr wrap="square" lIns="0" tIns="0" rIns="0" bIns="0" rtlCol="0" anchor="t"/>
          <a:lstStyle/>
          <a:p>
            <a:pPr marL="0" indent="0" algn="l">
              <a:lnSpc>
                <a:spcPts val="2450"/>
              </a:lnSpc>
              <a:buNone/>
            </a:pPr>
            <a:r>
              <a:rPr lang="en-US" sz="1500" dirty="0">
                <a:solidFill>
                  <a:srgbClr val="C9C2C0"/>
                </a:solidFill>
                <a:latin typeface="Gelasio" pitchFamily="34" charset="0"/>
                <a:ea typeface="Gelasio" pitchFamily="34" charset="-122"/>
                <a:cs typeface="Gelasio" pitchFamily="34" charset="-120"/>
              </a:rPr>
              <a:t>Establishing and supporting schools in remote areas. Providing scholarships and educational resources to underprivileged students (Targeting 500 scholarships in 2025). Implementing vocational training programs for sustainable livelihoods (Goal: 75% placement rate).</a:t>
            </a:r>
            <a:endParaRPr lang="en-US" sz="1500" dirty="0"/>
          </a:p>
        </p:txBody>
      </p:sp>
      <p:pic>
        <p:nvPicPr>
          <p:cNvPr id="7" name="Image 2" descr="preencoded.png"/>
          <p:cNvPicPr>
            <a:picLocks noChangeAspect="1"/>
          </p:cNvPicPr>
          <p:nvPr/>
        </p:nvPicPr>
        <p:blipFill>
          <a:blip r:embed="rId5"/>
          <a:stretch>
            <a:fillRect/>
          </a:stretch>
        </p:blipFill>
        <p:spPr>
          <a:xfrm>
            <a:off x="8858845" y="2292787"/>
            <a:ext cx="486727" cy="486728"/>
          </a:xfrm>
          <a:prstGeom prst="rect">
            <a:avLst/>
          </a:prstGeom>
        </p:spPr>
      </p:pic>
      <p:sp>
        <p:nvSpPr>
          <p:cNvPr id="8" name="Text 3"/>
          <p:cNvSpPr/>
          <p:nvPr/>
        </p:nvSpPr>
        <p:spPr>
          <a:xfrm>
            <a:off x="8858845" y="2974181"/>
            <a:ext cx="2398990" cy="304205"/>
          </a:xfrm>
          <a:prstGeom prst="rect">
            <a:avLst/>
          </a:prstGeom>
          <a:noFill/>
          <a:ln/>
        </p:spPr>
        <p:txBody>
          <a:bodyPr wrap="none" lIns="0" tIns="0" rIns="0" bIns="0" rtlCol="0" anchor="t"/>
          <a:lstStyle/>
          <a:p>
            <a:pPr marL="0" indent="0" algn="l">
              <a:lnSpc>
                <a:spcPts val="2350"/>
              </a:lnSpc>
              <a:buNone/>
            </a:pPr>
            <a:r>
              <a:rPr lang="en-US" sz="1900" dirty="0">
                <a:solidFill>
                  <a:srgbClr val="C9C2C0"/>
                </a:solidFill>
                <a:latin typeface="Gelasio" pitchFamily="34" charset="0"/>
                <a:ea typeface="Gelasio" pitchFamily="34" charset="-122"/>
                <a:cs typeface="Gelasio" pitchFamily="34" charset="-120"/>
              </a:rPr>
              <a:t>Healthcare Initiatives</a:t>
            </a:r>
            <a:endParaRPr lang="en-US" sz="1900" dirty="0"/>
          </a:p>
        </p:txBody>
      </p:sp>
      <p:sp>
        <p:nvSpPr>
          <p:cNvPr id="9" name="Text 4"/>
          <p:cNvSpPr/>
          <p:nvPr/>
        </p:nvSpPr>
        <p:spPr>
          <a:xfrm>
            <a:off x="8858845" y="3395186"/>
            <a:ext cx="2398990" cy="4050625"/>
          </a:xfrm>
          <a:prstGeom prst="rect">
            <a:avLst/>
          </a:prstGeom>
          <a:noFill/>
          <a:ln/>
        </p:spPr>
        <p:txBody>
          <a:bodyPr wrap="square" lIns="0" tIns="0" rIns="0" bIns="0" rtlCol="0" anchor="t"/>
          <a:lstStyle/>
          <a:p>
            <a:pPr marL="0" indent="0" algn="l">
              <a:lnSpc>
                <a:spcPts val="2450"/>
              </a:lnSpc>
              <a:buNone/>
            </a:pPr>
            <a:r>
              <a:rPr lang="en-US" sz="1500" dirty="0">
                <a:solidFill>
                  <a:srgbClr val="C9C2C0"/>
                </a:solidFill>
                <a:latin typeface="Gelasio" pitchFamily="34" charset="0"/>
                <a:ea typeface="Gelasio" pitchFamily="34" charset="-122"/>
                <a:cs typeface="Gelasio" pitchFamily="34" charset="-120"/>
              </a:rPr>
              <a:t>Organizing medical camps and health awareness campaigns (Reached over 10,000 individuals in 2023). Providing access to essential medicines and healthcare services (Partnering with 10 local pharmacies). Training local health workers to address community needs (Trained 50 community health workers in 2024).</a:t>
            </a:r>
            <a:endParaRPr lang="en-US" sz="1500" dirty="0"/>
          </a:p>
        </p:txBody>
      </p:sp>
      <p:pic>
        <p:nvPicPr>
          <p:cNvPr id="10" name="Image 3" descr="preencoded.png"/>
          <p:cNvPicPr>
            <a:picLocks noChangeAspect="1"/>
          </p:cNvPicPr>
          <p:nvPr/>
        </p:nvPicPr>
        <p:blipFill>
          <a:blip r:embed="rId6"/>
          <a:stretch>
            <a:fillRect/>
          </a:stretch>
        </p:blipFill>
        <p:spPr>
          <a:xfrm>
            <a:off x="11549896" y="2292787"/>
            <a:ext cx="486727" cy="486728"/>
          </a:xfrm>
          <a:prstGeom prst="rect">
            <a:avLst/>
          </a:prstGeom>
        </p:spPr>
      </p:pic>
      <p:sp>
        <p:nvSpPr>
          <p:cNvPr id="11" name="Text 5"/>
          <p:cNvSpPr/>
          <p:nvPr/>
        </p:nvSpPr>
        <p:spPr>
          <a:xfrm>
            <a:off x="11549896" y="2974181"/>
            <a:ext cx="2398990" cy="304205"/>
          </a:xfrm>
          <a:prstGeom prst="rect">
            <a:avLst/>
          </a:prstGeom>
          <a:noFill/>
          <a:ln/>
        </p:spPr>
        <p:txBody>
          <a:bodyPr wrap="none" lIns="0" tIns="0" rIns="0" bIns="0" rtlCol="0" anchor="t"/>
          <a:lstStyle/>
          <a:p>
            <a:pPr marL="0" indent="0" algn="l">
              <a:lnSpc>
                <a:spcPts val="2350"/>
              </a:lnSpc>
              <a:buNone/>
            </a:pPr>
            <a:r>
              <a:rPr lang="en-US" sz="1900" dirty="0">
                <a:solidFill>
                  <a:srgbClr val="C9C2C0"/>
                </a:solidFill>
                <a:latin typeface="Gelasio" pitchFamily="34" charset="0"/>
                <a:ea typeface="Gelasio" pitchFamily="34" charset="-122"/>
                <a:cs typeface="Gelasio" pitchFamily="34" charset="-120"/>
              </a:rPr>
              <a:t>Legal Aid Services</a:t>
            </a:r>
            <a:endParaRPr lang="en-US" sz="1900" dirty="0"/>
          </a:p>
        </p:txBody>
      </p:sp>
      <p:sp>
        <p:nvSpPr>
          <p:cNvPr id="12" name="Text 6"/>
          <p:cNvSpPr/>
          <p:nvPr/>
        </p:nvSpPr>
        <p:spPr>
          <a:xfrm>
            <a:off x="11549896" y="3395186"/>
            <a:ext cx="2398990" cy="3115866"/>
          </a:xfrm>
          <a:prstGeom prst="rect">
            <a:avLst/>
          </a:prstGeom>
          <a:noFill/>
          <a:ln/>
        </p:spPr>
        <p:txBody>
          <a:bodyPr wrap="square" lIns="0" tIns="0" rIns="0" bIns="0" rtlCol="0" anchor="t"/>
          <a:lstStyle/>
          <a:p>
            <a:pPr marL="0" indent="0" algn="l">
              <a:lnSpc>
                <a:spcPts val="2450"/>
              </a:lnSpc>
              <a:buNone/>
            </a:pPr>
            <a:r>
              <a:rPr lang="en-US" sz="1500" dirty="0">
                <a:solidFill>
                  <a:srgbClr val="C9C2C0"/>
                </a:solidFill>
                <a:latin typeface="Gelasio" pitchFamily="34" charset="0"/>
                <a:ea typeface="Gelasio" pitchFamily="34" charset="-122"/>
                <a:cs typeface="Gelasio" pitchFamily="34" charset="-120"/>
              </a:rPr>
              <a:t>Conducting legal awareness workshops and clinics (Held 25 workshops in 2023). Providing pro bono legal assistance to marginalized communities (Assisted over 300 cases). Advocating for policy changes to promote social justice.</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504599"/>
          </a:xfrm>
          <a:prstGeom prst="rect">
            <a:avLst/>
          </a:prstGeom>
        </p:spPr>
      </p:pic>
      <p:sp>
        <p:nvSpPr>
          <p:cNvPr id="3" name="Text 0"/>
          <p:cNvSpPr/>
          <p:nvPr/>
        </p:nvSpPr>
        <p:spPr>
          <a:xfrm>
            <a:off x="701278" y="3234809"/>
            <a:ext cx="11651456" cy="626031"/>
          </a:xfrm>
          <a:prstGeom prst="rect">
            <a:avLst/>
          </a:prstGeom>
          <a:noFill/>
          <a:ln/>
        </p:spPr>
        <p:txBody>
          <a:bodyPr wrap="none" lIns="0" tIns="0" rIns="0" bIns="0" rtlCol="0" anchor="t"/>
          <a:lstStyle/>
          <a:p>
            <a:pPr marL="0" indent="0" algn="l">
              <a:lnSpc>
                <a:spcPts val="4900"/>
              </a:lnSpc>
              <a:buNone/>
            </a:pPr>
            <a:r>
              <a:rPr lang="en-US" sz="3900" dirty="0">
                <a:solidFill>
                  <a:srgbClr val="D8B6A4"/>
                </a:solidFill>
                <a:latin typeface="Gelasio" pitchFamily="34" charset="0"/>
                <a:ea typeface="Gelasio" pitchFamily="34" charset="-122"/>
                <a:cs typeface="Gelasio" pitchFamily="34" charset="-120"/>
              </a:rPr>
              <a:t>Education in Action: Lighting the Path to Knowledge</a:t>
            </a:r>
            <a:endParaRPr lang="en-US" sz="3900" dirty="0"/>
          </a:p>
        </p:txBody>
      </p:sp>
      <p:pic>
        <p:nvPicPr>
          <p:cNvPr id="4" name="Image 1" descr="preencoded.png"/>
          <p:cNvPicPr>
            <a:picLocks noChangeAspect="1"/>
          </p:cNvPicPr>
          <p:nvPr/>
        </p:nvPicPr>
        <p:blipFill>
          <a:blip r:embed="rId4"/>
          <a:stretch>
            <a:fillRect/>
          </a:stretch>
        </p:blipFill>
        <p:spPr>
          <a:xfrm>
            <a:off x="701278" y="4161353"/>
            <a:ext cx="3306961" cy="801410"/>
          </a:xfrm>
          <a:prstGeom prst="rect">
            <a:avLst/>
          </a:prstGeom>
        </p:spPr>
      </p:pic>
      <p:sp>
        <p:nvSpPr>
          <p:cNvPr id="5" name="Text 1"/>
          <p:cNvSpPr/>
          <p:nvPr/>
        </p:nvSpPr>
        <p:spPr>
          <a:xfrm>
            <a:off x="901541" y="5263277"/>
            <a:ext cx="2900243" cy="313134"/>
          </a:xfrm>
          <a:prstGeom prst="rect">
            <a:avLst/>
          </a:prstGeom>
          <a:noFill/>
          <a:ln/>
        </p:spPr>
        <p:txBody>
          <a:bodyPr wrap="none" lIns="0" tIns="0" rIns="0" bIns="0" rtlCol="0" anchor="t"/>
          <a:lstStyle/>
          <a:p>
            <a:pPr marL="0" indent="0" algn="l">
              <a:lnSpc>
                <a:spcPts val="2450"/>
              </a:lnSpc>
              <a:buNone/>
            </a:pPr>
            <a:r>
              <a:rPr lang="en-US" sz="1950" dirty="0">
                <a:solidFill>
                  <a:srgbClr val="C9C2C0"/>
                </a:solidFill>
                <a:latin typeface="Gelasio" pitchFamily="34" charset="0"/>
                <a:ea typeface="Gelasio" pitchFamily="34" charset="-122"/>
                <a:cs typeface="Gelasio" pitchFamily="34" charset="-120"/>
              </a:rPr>
              <a:t>KNECT-Supported School</a:t>
            </a:r>
            <a:endParaRPr lang="en-US" sz="1950" dirty="0"/>
          </a:p>
        </p:txBody>
      </p:sp>
      <p:sp>
        <p:nvSpPr>
          <p:cNvPr id="6" name="Text 2"/>
          <p:cNvSpPr/>
          <p:nvPr/>
        </p:nvSpPr>
        <p:spPr>
          <a:xfrm>
            <a:off x="901541" y="5696545"/>
            <a:ext cx="2906435" cy="1282065"/>
          </a:xfrm>
          <a:prstGeom prst="rect">
            <a:avLst/>
          </a:prstGeom>
          <a:noFill/>
          <a:ln/>
        </p:spPr>
        <p:txBody>
          <a:bodyPr wrap="square" lIns="0" tIns="0" rIns="0" bIns="0" rtlCol="0" anchor="t"/>
          <a:lstStyle/>
          <a:p>
            <a:pPr marL="0" indent="0" algn="l">
              <a:lnSpc>
                <a:spcPts val="2500"/>
              </a:lnSpc>
              <a:buNone/>
            </a:pPr>
            <a:r>
              <a:rPr lang="en-US" sz="1550" dirty="0">
                <a:solidFill>
                  <a:srgbClr val="C9C2C0"/>
                </a:solidFill>
                <a:latin typeface="Gelasio" pitchFamily="34" charset="0"/>
                <a:ea typeface="Gelasio" pitchFamily="34" charset="-122"/>
                <a:cs typeface="Gelasio" pitchFamily="34" charset="-120"/>
              </a:rPr>
              <a:t>In a remote village in Rajasthan, KNECT supports a school that provides quality education to underprivileged children.</a:t>
            </a:r>
            <a:endParaRPr lang="en-US" sz="1550" dirty="0"/>
          </a:p>
        </p:txBody>
      </p:sp>
      <p:pic>
        <p:nvPicPr>
          <p:cNvPr id="7" name="Image 2" descr="preencoded.png"/>
          <p:cNvPicPr>
            <a:picLocks noChangeAspect="1"/>
          </p:cNvPicPr>
          <p:nvPr/>
        </p:nvPicPr>
        <p:blipFill>
          <a:blip r:embed="rId5"/>
          <a:stretch>
            <a:fillRect/>
          </a:stretch>
        </p:blipFill>
        <p:spPr>
          <a:xfrm>
            <a:off x="4008239" y="4161353"/>
            <a:ext cx="3306961" cy="801410"/>
          </a:xfrm>
          <a:prstGeom prst="rect">
            <a:avLst/>
          </a:prstGeom>
        </p:spPr>
      </p:pic>
      <p:sp>
        <p:nvSpPr>
          <p:cNvPr id="8" name="Text 3"/>
          <p:cNvSpPr/>
          <p:nvPr/>
        </p:nvSpPr>
        <p:spPr>
          <a:xfrm>
            <a:off x="4208502" y="5263277"/>
            <a:ext cx="2504599" cy="313134"/>
          </a:xfrm>
          <a:prstGeom prst="rect">
            <a:avLst/>
          </a:prstGeom>
          <a:noFill/>
          <a:ln/>
        </p:spPr>
        <p:txBody>
          <a:bodyPr wrap="none" lIns="0" tIns="0" rIns="0" bIns="0" rtlCol="0" anchor="t"/>
          <a:lstStyle/>
          <a:p>
            <a:pPr marL="0" indent="0" algn="l">
              <a:lnSpc>
                <a:spcPts val="2450"/>
              </a:lnSpc>
              <a:buNone/>
            </a:pPr>
            <a:r>
              <a:rPr lang="en-US" sz="1950" dirty="0">
                <a:solidFill>
                  <a:srgbClr val="C9C2C0"/>
                </a:solidFill>
                <a:latin typeface="Gelasio" pitchFamily="34" charset="0"/>
                <a:ea typeface="Gelasio" pitchFamily="34" charset="-122"/>
                <a:cs typeface="Gelasio" pitchFamily="34" charset="-120"/>
              </a:rPr>
              <a:t>Increased Enrollment</a:t>
            </a:r>
            <a:endParaRPr lang="en-US" sz="1950" dirty="0"/>
          </a:p>
        </p:txBody>
      </p:sp>
      <p:sp>
        <p:nvSpPr>
          <p:cNvPr id="9" name="Text 4"/>
          <p:cNvSpPr/>
          <p:nvPr/>
        </p:nvSpPr>
        <p:spPr>
          <a:xfrm>
            <a:off x="4208502" y="5696545"/>
            <a:ext cx="2906435" cy="1602581"/>
          </a:xfrm>
          <a:prstGeom prst="rect">
            <a:avLst/>
          </a:prstGeom>
          <a:noFill/>
          <a:ln/>
        </p:spPr>
        <p:txBody>
          <a:bodyPr wrap="square" lIns="0" tIns="0" rIns="0" bIns="0" rtlCol="0" anchor="t"/>
          <a:lstStyle/>
          <a:p>
            <a:pPr marL="0" indent="0" algn="l">
              <a:lnSpc>
                <a:spcPts val="2500"/>
              </a:lnSpc>
              <a:buNone/>
            </a:pPr>
            <a:r>
              <a:rPr lang="en-US" sz="1550" dirty="0">
                <a:solidFill>
                  <a:srgbClr val="C9C2C0"/>
                </a:solidFill>
                <a:latin typeface="Gelasio" pitchFamily="34" charset="0"/>
                <a:ea typeface="Gelasio" pitchFamily="34" charset="-122"/>
                <a:cs typeface="Gelasio" pitchFamily="34" charset="-120"/>
              </a:rPr>
              <a:t>The school has witnessed a remarkable 60% increase in enrollment, demonstrating the community's eagerness for education.</a:t>
            </a:r>
            <a:endParaRPr lang="en-US" sz="1550" dirty="0"/>
          </a:p>
        </p:txBody>
      </p:sp>
      <p:pic>
        <p:nvPicPr>
          <p:cNvPr id="10" name="Image 3" descr="preencoded.png"/>
          <p:cNvPicPr>
            <a:picLocks noChangeAspect="1"/>
          </p:cNvPicPr>
          <p:nvPr/>
        </p:nvPicPr>
        <p:blipFill>
          <a:blip r:embed="rId6"/>
          <a:stretch>
            <a:fillRect/>
          </a:stretch>
        </p:blipFill>
        <p:spPr>
          <a:xfrm>
            <a:off x="7315200" y="4161353"/>
            <a:ext cx="3306961" cy="801410"/>
          </a:xfrm>
          <a:prstGeom prst="rect">
            <a:avLst/>
          </a:prstGeom>
        </p:spPr>
      </p:pic>
      <p:sp>
        <p:nvSpPr>
          <p:cNvPr id="11" name="Text 5"/>
          <p:cNvSpPr/>
          <p:nvPr/>
        </p:nvSpPr>
        <p:spPr>
          <a:xfrm>
            <a:off x="7515463" y="5263277"/>
            <a:ext cx="2723912" cy="313134"/>
          </a:xfrm>
          <a:prstGeom prst="rect">
            <a:avLst/>
          </a:prstGeom>
          <a:noFill/>
          <a:ln/>
        </p:spPr>
        <p:txBody>
          <a:bodyPr wrap="none" lIns="0" tIns="0" rIns="0" bIns="0" rtlCol="0" anchor="t"/>
          <a:lstStyle/>
          <a:p>
            <a:pPr marL="0" indent="0" algn="l">
              <a:lnSpc>
                <a:spcPts val="2450"/>
              </a:lnSpc>
              <a:buNone/>
            </a:pPr>
            <a:r>
              <a:rPr lang="en-US" sz="1950" dirty="0">
                <a:solidFill>
                  <a:srgbClr val="C9C2C0"/>
                </a:solidFill>
                <a:latin typeface="Gelasio" pitchFamily="34" charset="0"/>
                <a:ea typeface="Gelasio" pitchFamily="34" charset="-122"/>
                <a:cs typeface="Gelasio" pitchFamily="34" charset="-120"/>
              </a:rPr>
              <a:t>Improved Literacy Rates</a:t>
            </a:r>
            <a:endParaRPr lang="en-US" sz="1950" dirty="0"/>
          </a:p>
        </p:txBody>
      </p:sp>
      <p:sp>
        <p:nvSpPr>
          <p:cNvPr id="12" name="Text 6"/>
          <p:cNvSpPr/>
          <p:nvPr/>
        </p:nvSpPr>
        <p:spPr>
          <a:xfrm>
            <a:off x="7515463" y="5696545"/>
            <a:ext cx="2906435" cy="961549"/>
          </a:xfrm>
          <a:prstGeom prst="rect">
            <a:avLst/>
          </a:prstGeom>
          <a:noFill/>
          <a:ln/>
        </p:spPr>
        <p:txBody>
          <a:bodyPr wrap="square" lIns="0" tIns="0" rIns="0" bIns="0" rtlCol="0" anchor="t"/>
          <a:lstStyle/>
          <a:p>
            <a:pPr marL="0" indent="0" algn="l">
              <a:lnSpc>
                <a:spcPts val="2500"/>
              </a:lnSpc>
              <a:buNone/>
            </a:pPr>
            <a:r>
              <a:rPr lang="en-US" sz="1550" dirty="0">
                <a:solidFill>
                  <a:srgbClr val="C9C2C0"/>
                </a:solidFill>
                <a:latin typeface="Gelasio" pitchFamily="34" charset="0"/>
                <a:ea typeface="Gelasio" pitchFamily="34" charset="-122"/>
                <a:cs typeface="Gelasio" pitchFamily="34" charset="-120"/>
              </a:rPr>
              <a:t>Literacy rates have improved by 45%, empowering students with the skills they need to succeed.</a:t>
            </a:r>
            <a:endParaRPr lang="en-US" sz="1550" dirty="0"/>
          </a:p>
        </p:txBody>
      </p:sp>
      <p:pic>
        <p:nvPicPr>
          <p:cNvPr id="13" name="Image 4" descr="preencoded.png"/>
          <p:cNvPicPr>
            <a:picLocks noChangeAspect="1"/>
          </p:cNvPicPr>
          <p:nvPr/>
        </p:nvPicPr>
        <p:blipFill>
          <a:blip r:embed="rId7"/>
          <a:stretch>
            <a:fillRect/>
          </a:stretch>
        </p:blipFill>
        <p:spPr>
          <a:xfrm>
            <a:off x="10622161" y="4161353"/>
            <a:ext cx="3306961" cy="801410"/>
          </a:xfrm>
          <a:prstGeom prst="rect">
            <a:avLst/>
          </a:prstGeom>
        </p:spPr>
      </p:pic>
      <p:sp>
        <p:nvSpPr>
          <p:cNvPr id="14" name="Text 7"/>
          <p:cNvSpPr/>
          <p:nvPr/>
        </p:nvSpPr>
        <p:spPr>
          <a:xfrm>
            <a:off x="10822424" y="5263277"/>
            <a:ext cx="2906435" cy="626269"/>
          </a:xfrm>
          <a:prstGeom prst="rect">
            <a:avLst/>
          </a:prstGeom>
          <a:noFill/>
          <a:ln/>
        </p:spPr>
        <p:txBody>
          <a:bodyPr wrap="square" lIns="0" tIns="0" rIns="0" bIns="0" rtlCol="0" anchor="t"/>
          <a:lstStyle/>
          <a:p>
            <a:pPr marL="0" indent="0" algn="l">
              <a:lnSpc>
                <a:spcPts val="2450"/>
              </a:lnSpc>
              <a:buNone/>
            </a:pPr>
            <a:r>
              <a:rPr lang="en-US" sz="1950" dirty="0">
                <a:solidFill>
                  <a:srgbClr val="C9C2C0"/>
                </a:solidFill>
                <a:latin typeface="Gelasio" pitchFamily="34" charset="0"/>
                <a:ea typeface="Gelasio" pitchFamily="34" charset="-122"/>
                <a:cs typeface="Gelasio" pitchFamily="34" charset="-120"/>
              </a:rPr>
              <a:t>Digital Learning Resources</a:t>
            </a:r>
            <a:endParaRPr lang="en-US" sz="1950" dirty="0"/>
          </a:p>
        </p:txBody>
      </p:sp>
      <p:sp>
        <p:nvSpPr>
          <p:cNvPr id="15" name="Text 8"/>
          <p:cNvSpPr/>
          <p:nvPr/>
        </p:nvSpPr>
        <p:spPr>
          <a:xfrm>
            <a:off x="10822424" y="6009680"/>
            <a:ext cx="2906435" cy="1282065"/>
          </a:xfrm>
          <a:prstGeom prst="rect">
            <a:avLst/>
          </a:prstGeom>
          <a:noFill/>
          <a:ln/>
        </p:spPr>
        <p:txBody>
          <a:bodyPr wrap="square" lIns="0" tIns="0" rIns="0" bIns="0" rtlCol="0" anchor="t"/>
          <a:lstStyle/>
          <a:p>
            <a:pPr marL="0" indent="0" algn="l">
              <a:lnSpc>
                <a:spcPts val="2500"/>
              </a:lnSpc>
              <a:buNone/>
            </a:pPr>
            <a:r>
              <a:rPr lang="en-US" sz="1550" dirty="0">
                <a:solidFill>
                  <a:srgbClr val="C9C2C0"/>
                </a:solidFill>
                <a:latin typeface="Gelasio" pitchFamily="34" charset="0"/>
                <a:ea typeface="Gelasio" pitchFamily="34" charset="-122"/>
                <a:cs typeface="Gelasio" pitchFamily="34" charset="-120"/>
              </a:rPr>
              <a:t>Students now have access to digital learning resources, expanding their knowledge and opportunities.</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06122"/>
          </a:xfrm>
          <a:prstGeom prst="rect">
            <a:avLst/>
          </a:prstGeom>
        </p:spPr>
      </p:pic>
      <p:sp>
        <p:nvSpPr>
          <p:cNvPr id="3" name="Text 0"/>
          <p:cNvSpPr/>
          <p:nvPr/>
        </p:nvSpPr>
        <p:spPr>
          <a:xfrm>
            <a:off x="645676" y="2813447"/>
            <a:ext cx="10850523" cy="576501"/>
          </a:xfrm>
          <a:prstGeom prst="rect">
            <a:avLst/>
          </a:prstGeom>
          <a:noFill/>
          <a:ln/>
        </p:spPr>
        <p:txBody>
          <a:bodyPr wrap="none" lIns="0" tIns="0" rIns="0" bIns="0" rtlCol="0" anchor="t"/>
          <a:lstStyle/>
          <a:p>
            <a:pPr marL="0" indent="0" algn="l">
              <a:lnSpc>
                <a:spcPts val="4500"/>
              </a:lnSpc>
              <a:buNone/>
            </a:pPr>
            <a:r>
              <a:rPr lang="en-US" sz="3600" dirty="0">
                <a:solidFill>
                  <a:srgbClr val="D8B6A4"/>
                </a:solidFill>
                <a:latin typeface="Gelasio" pitchFamily="34" charset="0"/>
                <a:ea typeface="Gelasio" pitchFamily="34" charset="-122"/>
                <a:cs typeface="Gelasio" pitchFamily="34" charset="-120"/>
              </a:rPr>
              <a:t>Healthcare in Action: Healing and Empowering Lives</a:t>
            </a:r>
            <a:endParaRPr lang="en-US" sz="3600" dirty="0"/>
          </a:p>
        </p:txBody>
      </p:sp>
      <p:sp>
        <p:nvSpPr>
          <p:cNvPr id="4" name="Shape 1"/>
          <p:cNvSpPr/>
          <p:nvPr/>
        </p:nvSpPr>
        <p:spPr>
          <a:xfrm>
            <a:off x="7303770" y="3666649"/>
            <a:ext cx="22860" cy="4058722"/>
          </a:xfrm>
          <a:prstGeom prst="roundRect">
            <a:avLst>
              <a:gd name="adj" fmla="val 121060"/>
            </a:avLst>
          </a:prstGeom>
          <a:solidFill>
            <a:srgbClr val="504D4C"/>
          </a:solidFill>
          <a:ln/>
        </p:spPr>
      </p:sp>
      <p:sp>
        <p:nvSpPr>
          <p:cNvPr id="5" name="Shape 2"/>
          <p:cNvSpPr/>
          <p:nvPr/>
        </p:nvSpPr>
        <p:spPr>
          <a:xfrm>
            <a:off x="6577132" y="4070271"/>
            <a:ext cx="553403" cy="22860"/>
          </a:xfrm>
          <a:prstGeom prst="roundRect">
            <a:avLst>
              <a:gd name="adj" fmla="val 121060"/>
            </a:avLst>
          </a:prstGeom>
          <a:solidFill>
            <a:srgbClr val="504D4C"/>
          </a:solidFill>
          <a:ln/>
        </p:spPr>
      </p:sp>
      <p:sp>
        <p:nvSpPr>
          <p:cNvPr id="6" name="Shape 3"/>
          <p:cNvSpPr/>
          <p:nvPr/>
        </p:nvSpPr>
        <p:spPr>
          <a:xfrm>
            <a:off x="7107674" y="3874175"/>
            <a:ext cx="415052" cy="415052"/>
          </a:xfrm>
          <a:prstGeom prst="roundRect">
            <a:avLst>
              <a:gd name="adj" fmla="val 6668"/>
            </a:avLst>
          </a:prstGeom>
          <a:solidFill>
            <a:srgbClr val="373433"/>
          </a:solidFill>
          <a:ln/>
        </p:spPr>
      </p:sp>
      <p:sp>
        <p:nvSpPr>
          <p:cNvPr id="7" name="Text 4"/>
          <p:cNvSpPr/>
          <p:nvPr/>
        </p:nvSpPr>
        <p:spPr>
          <a:xfrm>
            <a:off x="7176849" y="3908762"/>
            <a:ext cx="276701" cy="345877"/>
          </a:xfrm>
          <a:prstGeom prst="rect">
            <a:avLst/>
          </a:prstGeom>
          <a:noFill/>
          <a:ln/>
        </p:spPr>
        <p:txBody>
          <a:bodyPr wrap="none" lIns="0" tIns="0" rIns="0" bIns="0" rtlCol="0" anchor="t"/>
          <a:lstStyle/>
          <a:p>
            <a:pPr marL="0" indent="0" algn="ctr">
              <a:lnSpc>
                <a:spcPts val="2150"/>
              </a:lnSpc>
              <a:buNone/>
            </a:pPr>
            <a:r>
              <a:rPr lang="en-US" sz="2150" dirty="0">
                <a:solidFill>
                  <a:srgbClr val="C9C2C0"/>
                </a:solidFill>
                <a:latin typeface="Gelasio" pitchFamily="34" charset="0"/>
                <a:ea typeface="Gelasio" pitchFamily="34" charset="-122"/>
                <a:cs typeface="Gelasio" pitchFamily="34" charset="-120"/>
              </a:rPr>
              <a:t>1</a:t>
            </a:r>
            <a:endParaRPr lang="en-US" sz="2150" dirty="0"/>
          </a:p>
        </p:txBody>
      </p:sp>
      <p:sp>
        <p:nvSpPr>
          <p:cNvPr id="8" name="Text 5"/>
          <p:cNvSpPr/>
          <p:nvPr/>
        </p:nvSpPr>
        <p:spPr>
          <a:xfrm>
            <a:off x="4059198" y="3851077"/>
            <a:ext cx="2333625" cy="288250"/>
          </a:xfrm>
          <a:prstGeom prst="rect">
            <a:avLst/>
          </a:prstGeom>
          <a:noFill/>
          <a:ln/>
        </p:spPr>
        <p:txBody>
          <a:bodyPr wrap="none" lIns="0" tIns="0" rIns="0" bIns="0" rtlCol="0" anchor="t"/>
          <a:lstStyle/>
          <a:p>
            <a:pPr marL="0" indent="0" algn="r">
              <a:lnSpc>
                <a:spcPts val="2250"/>
              </a:lnSpc>
              <a:buNone/>
            </a:pPr>
            <a:r>
              <a:rPr lang="en-US" sz="1800" dirty="0">
                <a:solidFill>
                  <a:srgbClr val="C9C2C0"/>
                </a:solidFill>
                <a:latin typeface="Gelasio" pitchFamily="34" charset="0"/>
                <a:ea typeface="Gelasio" pitchFamily="34" charset="-122"/>
                <a:cs typeface="Gelasio" pitchFamily="34" charset="-120"/>
              </a:rPr>
              <a:t>Mobile Medical Camps</a:t>
            </a:r>
            <a:endParaRPr lang="en-US" sz="1800" dirty="0"/>
          </a:p>
        </p:txBody>
      </p:sp>
      <p:sp>
        <p:nvSpPr>
          <p:cNvPr id="9" name="Text 6"/>
          <p:cNvSpPr/>
          <p:nvPr/>
        </p:nvSpPr>
        <p:spPr>
          <a:xfrm>
            <a:off x="645676" y="4249936"/>
            <a:ext cx="5747147" cy="590550"/>
          </a:xfrm>
          <a:prstGeom prst="rect">
            <a:avLst/>
          </a:prstGeom>
          <a:noFill/>
          <a:ln/>
        </p:spPr>
        <p:txBody>
          <a:bodyPr wrap="square" lIns="0" tIns="0" rIns="0" bIns="0" rtlCol="0" anchor="t"/>
          <a:lstStyle/>
          <a:p>
            <a:pPr marL="0" indent="0" algn="r">
              <a:lnSpc>
                <a:spcPts val="2300"/>
              </a:lnSpc>
              <a:buNone/>
            </a:pPr>
            <a:r>
              <a:rPr lang="en-US" sz="1450" dirty="0">
                <a:solidFill>
                  <a:srgbClr val="C9C2C0"/>
                </a:solidFill>
                <a:latin typeface="Gelasio" pitchFamily="34" charset="0"/>
                <a:ea typeface="Gelasio" pitchFamily="34" charset="-122"/>
                <a:cs typeface="Gelasio" pitchFamily="34" charset="-120"/>
              </a:rPr>
              <a:t>KNECT organizes mobile medical camps in underserved areas of Maharashtra to provide essential healthcare services.</a:t>
            </a:r>
            <a:endParaRPr lang="en-US" sz="1450" dirty="0"/>
          </a:p>
        </p:txBody>
      </p:sp>
      <p:sp>
        <p:nvSpPr>
          <p:cNvPr id="10" name="Shape 7"/>
          <p:cNvSpPr/>
          <p:nvPr/>
        </p:nvSpPr>
        <p:spPr>
          <a:xfrm>
            <a:off x="7499866" y="4992648"/>
            <a:ext cx="553403" cy="22860"/>
          </a:xfrm>
          <a:prstGeom prst="roundRect">
            <a:avLst>
              <a:gd name="adj" fmla="val 121060"/>
            </a:avLst>
          </a:prstGeom>
          <a:solidFill>
            <a:srgbClr val="504D4C"/>
          </a:solidFill>
          <a:ln/>
        </p:spPr>
      </p:sp>
      <p:sp>
        <p:nvSpPr>
          <p:cNvPr id="11" name="Shape 8"/>
          <p:cNvSpPr/>
          <p:nvPr/>
        </p:nvSpPr>
        <p:spPr>
          <a:xfrm>
            <a:off x="7107674" y="4796552"/>
            <a:ext cx="415052" cy="415052"/>
          </a:xfrm>
          <a:prstGeom prst="roundRect">
            <a:avLst>
              <a:gd name="adj" fmla="val 6668"/>
            </a:avLst>
          </a:prstGeom>
          <a:solidFill>
            <a:srgbClr val="373433"/>
          </a:solidFill>
          <a:ln/>
        </p:spPr>
      </p:sp>
      <p:sp>
        <p:nvSpPr>
          <p:cNvPr id="12" name="Text 9"/>
          <p:cNvSpPr/>
          <p:nvPr/>
        </p:nvSpPr>
        <p:spPr>
          <a:xfrm>
            <a:off x="7176849" y="4831140"/>
            <a:ext cx="276701" cy="345877"/>
          </a:xfrm>
          <a:prstGeom prst="rect">
            <a:avLst/>
          </a:prstGeom>
          <a:noFill/>
          <a:ln/>
        </p:spPr>
        <p:txBody>
          <a:bodyPr wrap="none" lIns="0" tIns="0" rIns="0" bIns="0" rtlCol="0" anchor="t"/>
          <a:lstStyle/>
          <a:p>
            <a:pPr marL="0" indent="0" algn="ctr">
              <a:lnSpc>
                <a:spcPts val="2150"/>
              </a:lnSpc>
              <a:buNone/>
            </a:pPr>
            <a:r>
              <a:rPr lang="en-US" sz="2150" dirty="0">
                <a:solidFill>
                  <a:srgbClr val="C9C2C0"/>
                </a:solidFill>
                <a:latin typeface="Gelasio" pitchFamily="34" charset="0"/>
                <a:ea typeface="Gelasio" pitchFamily="34" charset="-122"/>
                <a:cs typeface="Gelasio" pitchFamily="34" charset="-120"/>
              </a:rPr>
              <a:t>2</a:t>
            </a:r>
            <a:endParaRPr lang="en-US" sz="2150" dirty="0"/>
          </a:p>
        </p:txBody>
      </p:sp>
      <p:sp>
        <p:nvSpPr>
          <p:cNvPr id="13" name="Text 10"/>
          <p:cNvSpPr/>
          <p:nvPr/>
        </p:nvSpPr>
        <p:spPr>
          <a:xfrm>
            <a:off x="8237577" y="4773454"/>
            <a:ext cx="2306122" cy="288250"/>
          </a:xfrm>
          <a:prstGeom prst="rect">
            <a:avLst/>
          </a:prstGeom>
          <a:noFill/>
          <a:ln/>
        </p:spPr>
        <p:txBody>
          <a:bodyPr wrap="none" lIns="0" tIns="0" rIns="0" bIns="0" rtlCol="0" anchor="t"/>
          <a:lstStyle/>
          <a:p>
            <a:pPr marL="0" indent="0" algn="l">
              <a:lnSpc>
                <a:spcPts val="2250"/>
              </a:lnSpc>
              <a:buNone/>
            </a:pPr>
            <a:r>
              <a:rPr lang="en-US" sz="1800" dirty="0">
                <a:solidFill>
                  <a:srgbClr val="C9C2C0"/>
                </a:solidFill>
                <a:latin typeface="Gelasio" pitchFamily="34" charset="0"/>
                <a:ea typeface="Gelasio" pitchFamily="34" charset="-122"/>
                <a:cs typeface="Gelasio" pitchFamily="34" charset="-120"/>
              </a:rPr>
              <a:t>Patients Treated</a:t>
            </a:r>
            <a:endParaRPr lang="en-US" sz="1800" dirty="0"/>
          </a:p>
        </p:txBody>
      </p:sp>
      <p:sp>
        <p:nvSpPr>
          <p:cNvPr id="14" name="Text 11"/>
          <p:cNvSpPr/>
          <p:nvPr/>
        </p:nvSpPr>
        <p:spPr>
          <a:xfrm>
            <a:off x="8237577" y="5172313"/>
            <a:ext cx="5747147" cy="590550"/>
          </a:xfrm>
          <a:prstGeom prst="rect">
            <a:avLst/>
          </a:prstGeom>
          <a:noFill/>
          <a:ln/>
        </p:spPr>
        <p:txBody>
          <a:bodyPr wrap="square" lIns="0" tIns="0" rIns="0" bIns="0" rtlCol="0" anchor="t"/>
          <a:lstStyle/>
          <a:p>
            <a:pPr marL="0" indent="0" algn="l">
              <a:lnSpc>
                <a:spcPts val="2300"/>
              </a:lnSpc>
              <a:buNone/>
            </a:pPr>
            <a:r>
              <a:rPr lang="en-US" sz="1450" dirty="0">
                <a:solidFill>
                  <a:srgbClr val="C9C2C0"/>
                </a:solidFill>
                <a:latin typeface="Gelasio" pitchFamily="34" charset="0"/>
                <a:ea typeface="Gelasio" pitchFamily="34" charset="-122"/>
                <a:cs typeface="Gelasio" pitchFamily="34" charset="-120"/>
              </a:rPr>
              <a:t>Over 5,000 patients with common ailments have been treated at these camps, bringing relief and healing to communities.</a:t>
            </a:r>
            <a:endParaRPr lang="en-US" sz="1450" dirty="0"/>
          </a:p>
        </p:txBody>
      </p:sp>
      <p:sp>
        <p:nvSpPr>
          <p:cNvPr id="15" name="Shape 12"/>
          <p:cNvSpPr/>
          <p:nvPr/>
        </p:nvSpPr>
        <p:spPr>
          <a:xfrm>
            <a:off x="6577132" y="5822752"/>
            <a:ext cx="553403" cy="22860"/>
          </a:xfrm>
          <a:prstGeom prst="roundRect">
            <a:avLst>
              <a:gd name="adj" fmla="val 121060"/>
            </a:avLst>
          </a:prstGeom>
          <a:solidFill>
            <a:srgbClr val="504D4C"/>
          </a:solidFill>
          <a:ln/>
        </p:spPr>
      </p:sp>
      <p:sp>
        <p:nvSpPr>
          <p:cNvPr id="16" name="Shape 13"/>
          <p:cNvSpPr/>
          <p:nvPr/>
        </p:nvSpPr>
        <p:spPr>
          <a:xfrm>
            <a:off x="7107674" y="5626656"/>
            <a:ext cx="415052" cy="415052"/>
          </a:xfrm>
          <a:prstGeom prst="roundRect">
            <a:avLst>
              <a:gd name="adj" fmla="val 6668"/>
            </a:avLst>
          </a:prstGeom>
          <a:solidFill>
            <a:srgbClr val="373433"/>
          </a:solidFill>
          <a:ln/>
        </p:spPr>
      </p:sp>
      <p:sp>
        <p:nvSpPr>
          <p:cNvPr id="17" name="Text 14"/>
          <p:cNvSpPr/>
          <p:nvPr/>
        </p:nvSpPr>
        <p:spPr>
          <a:xfrm>
            <a:off x="7176849" y="5661243"/>
            <a:ext cx="276701" cy="345877"/>
          </a:xfrm>
          <a:prstGeom prst="rect">
            <a:avLst/>
          </a:prstGeom>
          <a:noFill/>
          <a:ln/>
        </p:spPr>
        <p:txBody>
          <a:bodyPr wrap="none" lIns="0" tIns="0" rIns="0" bIns="0" rtlCol="0" anchor="t"/>
          <a:lstStyle/>
          <a:p>
            <a:pPr marL="0" indent="0" algn="ctr">
              <a:lnSpc>
                <a:spcPts val="2150"/>
              </a:lnSpc>
              <a:buNone/>
            </a:pPr>
            <a:r>
              <a:rPr lang="en-US" sz="2150" dirty="0">
                <a:solidFill>
                  <a:srgbClr val="C9C2C0"/>
                </a:solidFill>
                <a:latin typeface="Gelasio" pitchFamily="34" charset="0"/>
                <a:ea typeface="Gelasio" pitchFamily="34" charset="-122"/>
                <a:cs typeface="Gelasio" pitchFamily="34" charset="-120"/>
              </a:rPr>
              <a:t>3</a:t>
            </a:r>
            <a:endParaRPr lang="en-US" sz="2150" dirty="0"/>
          </a:p>
        </p:txBody>
      </p:sp>
      <p:sp>
        <p:nvSpPr>
          <p:cNvPr id="18" name="Text 15"/>
          <p:cNvSpPr/>
          <p:nvPr/>
        </p:nvSpPr>
        <p:spPr>
          <a:xfrm>
            <a:off x="4086701" y="5603558"/>
            <a:ext cx="2306122" cy="288250"/>
          </a:xfrm>
          <a:prstGeom prst="rect">
            <a:avLst/>
          </a:prstGeom>
          <a:noFill/>
          <a:ln/>
        </p:spPr>
        <p:txBody>
          <a:bodyPr wrap="none" lIns="0" tIns="0" rIns="0" bIns="0" rtlCol="0" anchor="t"/>
          <a:lstStyle/>
          <a:p>
            <a:pPr marL="0" indent="0" algn="r">
              <a:lnSpc>
                <a:spcPts val="2250"/>
              </a:lnSpc>
              <a:buNone/>
            </a:pPr>
            <a:r>
              <a:rPr lang="en-US" sz="1800" dirty="0">
                <a:solidFill>
                  <a:srgbClr val="C9C2C0"/>
                </a:solidFill>
                <a:latin typeface="Gelasio" pitchFamily="34" charset="0"/>
                <a:ea typeface="Gelasio" pitchFamily="34" charset="-122"/>
                <a:cs typeface="Gelasio" pitchFamily="34" charset="-120"/>
              </a:rPr>
              <a:t>Health Screenings</a:t>
            </a:r>
            <a:endParaRPr lang="en-US" sz="1800" dirty="0"/>
          </a:p>
        </p:txBody>
      </p:sp>
      <p:sp>
        <p:nvSpPr>
          <p:cNvPr id="19" name="Text 16"/>
          <p:cNvSpPr/>
          <p:nvPr/>
        </p:nvSpPr>
        <p:spPr>
          <a:xfrm>
            <a:off x="645676" y="6002417"/>
            <a:ext cx="5747147" cy="590550"/>
          </a:xfrm>
          <a:prstGeom prst="rect">
            <a:avLst/>
          </a:prstGeom>
          <a:noFill/>
          <a:ln/>
        </p:spPr>
        <p:txBody>
          <a:bodyPr wrap="square" lIns="0" tIns="0" rIns="0" bIns="0" rtlCol="0" anchor="t"/>
          <a:lstStyle/>
          <a:p>
            <a:pPr marL="0" indent="0" algn="r">
              <a:lnSpc>
                <a:spcPts val="2300"/>
              </a:lnSpc>
              <a:buNone/>
            </a:pPr>
            <a:r>
              <a:rPr lang="en-US" sz="1450" dirty="0">
                <a:solidFill>
                  <a:srgbClr val="C9C2C0"/>
                </a:solidFill>
                <a:latin typeface="Gelasio" pitchFamily="34" charset="0"/>
                <a:ea typeface="Gelasio" pitchFamily="34" charset="-122"/>
                <a:cs typeface="Gelasio" pitchFamily="34" charset="-120"/>
              </a:rPr>
              <a:t>Health screenings and preventive care are conducted to promote early detection and prevent the spread of diseases.</a:t>
            </a:r>
            <a:endParaRPr lang="en-US" sz="1450" dirty="0"/>
          </a:p>
        </p:txBody>
      </p:sp>
      <p:sp>
        <p:nvSpPr>
          <p:cNvPr id="20" name="Shape 17"/>
          <p:cNvSpPr/>
          <p:nvPr/>
        </p:nvSpPr>
        <p:spPr>
          <a:xfrm>
            <a:off x="7499866" y="6652974"/>
            <a:ext cx="553403" cy="22860"/>
          </a:xfrm>
          <a:prstGeom prst="roundRect">
            <a:avLst>
              <a:gd name="adj" fmla="val 121060"/>
            </a:avLst>
          </a:prstGeom>
          <a:solidFill>
            <a:srgbClr val="504D4C"/>
          </a:solidFill>
          <a:ln/>
        </p:spPr>
      </p:sp>
      <p:sp>
        <p:nvSpPr>
          <p:cNvPr id="21" name="Shape 18"/>
          <p:cNvSpPr/>
          <p:nvPr/>
        </p:nvSpPr>
        <p:spPr>
          <a:xfrm>
            <a:off x="7107674" y="6456878"/>
            <a:ext cx="415052" cy="415052"/>
          </a:xfrm>
          <a:prstGeom prst="roundRect">
            <a:avLst>
              <a:gd name="adj" fmla="val 6668"/>
            </a:avLst>
          </a:prstGeom>
          <a:solidFill>
            <a:srgbClr val="373433"/>
          </a:solidFill>
          <a:ln/>
        </p:spPr>
      </p:sp>
      <p:sp>
        <p:nvSpPr>
          <p:cNvPr id="22" name="Text 19"/>
          <p:cNvSpPr/>
          <p:nvPr/>
        </p:nvSpPr>
        <p:spPr>
          <a:xfrm>
            <a:off x="7176849" y="6491466"/>
            <a:ext cx="276701" cy="345877"/>
          </a:xfrm>
          <a:prstGeom prst="rect">
            <a:avLst/>
          </a:prstGeom>
          <a:noFill/>
          <a:ln/>
        </p:spPr>
        <p:txBody>
          <a:bodyPr wrap="none" lIns="0" tIns="0" rIns="0" bIns="0" rtlCol="0" anchor="t"/>
          <a:lstStyle/>
          <a:p>
            <a:pPr marL="0" indent="0" algn="ctr">
              <a:lnSpc>
                <a:spcPts val="2150"/>
              </a:lnSpc>
              <a:buNone/>
            </a:pPr>
            <a:r>
              <a:rPr lang="en-US" sz="2150" dirty="0">
                <a:solidFill>
                  <a:srgbClr val="C9C2C0"/>
                </a:solidFill>
                <a:latin typeface="Gelasio" pitchFamily="34" charset="0"/>
                <a:ea typeface="Gelasio" pitchFamily="34" charset="-122"/>
                <a:cs typeface="Gelasio" pitchFamily="34" charset="-120"/>
              </a:rPr>
              <a:t>4</a:t>
            </a:r>
            <a:endParaRPr lang="en-US" sz="2150" dirty="0"/>
          </a:p>
        </p:txBody>
      </p:sp>
      <p:sp>
        <p:nvSpPr>
          <p:cNvPr id="23" name="Text 20"/>
          <p:cNvSpPr/>
          <p:nvPr/>
        </p:nvSpPr>
        <p:spPr>
          <a:xfrm>
            <a:off x="8237577" y="6433780"/>
            <a:ext cx="2421374" cy="288250"/>
          </a:xfrm>
          <a:prstGeom prst="rect">
            <a:avLst/>
          </a:prstGeom>
          <a:noFill/>
          <a:ln/>
        </p:spPr>
        <p:txBody>
          <a:bodyPr wrap="none" lIns="0" tIns="0" rIns="0" bIns="0" rtlCol="0" anchor="t"/>
          <a:lstStyle/>
          <a:p>
            <a:pPr marL="0" indent="0" algn="l">
              <a:lnSpc>
                <a:spcPts val="2250"/>
              </a:lnSpc>
              <a:buNone/>
            </a:pPr>
            <a:r>
              <a:rPr lang="en-US" sz="1800" dirty="0">
                <a:solidFill>
                  <a:srgbClr val="C9C2C0"/>
                </a:solidFill>
                <a:latin typeface="Gelasio" pitchFamily="34" charset="0"/>
                <a:ea typeface="Gelasio" pitchFamily="34" charset="-122"/>
                <a:cs typeface="Gelasio" pitchFamily="34" charset="-120"/>
              </a:rPr>
              <a:t>Reduced Mortality Rate</a:t>
            </a:r>
            <a:endParaRPr lang="en-US" sz="1800" dirty="0"/>
          </a:p>
        </p:txBody>
      </p:sp>
      <p:sp>
        <p:nvSpPr>
          <p:cNvPr id="24" name="Text 21"/>
          <p:cNvSpPr/>
          <p:nvPr/>
        </p:nvSpPr>
        <p:spPr>
          <a:xfrm>
            <a:off x="8237577" y="6832640"/>
            <a:ext cx="5747147" cy="590550"/>
          </a:xfrm>
          <a:prstGeom prst="rect">
            <a:avLst/>
          </a:prstGeom>
          <a:noFill/>
          <a:ln/>
        </p:spPr>
        <p:txBody>
          <a:bodyPr wrap="square" lIns="0" tIns="0" rIns="0" bIns="0" rtlCol="0" anchor="t"/>
          <a:lstStyle/>
          <a:p>
            <a:pPr marL="0" indent="0" algn="l">
              <a:lnSpc>
                <a:spcPts val="2300"/>
              </a:lnSpc>
              <a:buNone/>
            </a:pPr>
            <a:r>
              <a:rPr lang="en-US" sz="1450" dirty="0">
                <a:solidFill>
                  <a:srgbClr val="C9C2C0"/>
                </a:solidFill>
                <a:latin typeface="Gelasio" pitchFamily="34" charset="0"/>
                <a:ea typeface="Gelasio" pitchFamily="34" charset="-122"/>
                <a:cs typeface="Gelasio" pitchFamily="34" charset="-120"/>
              </a:rPr>
              <a:t>The mortality rate among children under five has been reduced by 20%, showcasing the impact of KNECT's healthcare initiatives.</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251109"/>
            <a:ext cx="12255698" cy="708779"/>
          </a:xfrm>
          <a:prstGeom prst="rect">
            <a:avLst/>
          </a:prstGeom>
          <a:noFill/>
          <a:ln/>
        </p:spPr>
        <p:txBody>
          <a:bodyPr wrap="none" lIns="0" tIns="0" rIns="0" bIns="0" rtlCol="0" anchor="t"/>
          <a:lstStyle/>
          <a:p>
            <a:pPr marL="0" indent="0" algn="l">
              <a:lnSpc>
                <a:spcPts val="5550"/>
              </a:lnSpc>
              <a:buNone/>
            </a:pPr>
            <a:r>
              <a:rPr lang="en-US" sz="4450" dirty="0">
                <a:solidFill>
                  <a:srgbClr val="D8B6A4"/>
                </a:solidFill>
                <a:latin typeface="Gelasio" pitchFamily="34" charset="0"/>
                <a:ea typeface="Gelasio" pitchFamily="34" charset="-122"/>
                <a:cs typeface="Gelasio" pitchFamily="34" charset="-120"/>
              </a:rPr>
              <a:t>Justice in Action: Upholding Rights and Fairness</a:t>
            </a:r>
            <a:endParaRPr lang="en-US" sz="4450" dirty="0"/>
          </a:p>
        </p:txBody>
      </p:sp>
      <p:sp>
        <p:nvSpPr>
          <p:cNvPr id="3" name="Text 1"/>
          <p:cNvSpPr/>
          <p:nvPr/>
        </p:nvSpPr>
        <p:spPr>
          <a:xfrm>
            <a:off x="1857256" y="2770823"/>
            <a:ext cx="2835235" cy="354330"/>
          </a:xfrm>
          <a:prstGeom prst="rect">
            <a:avLst/>
          </a:prstGeom>
          <a:noFill/>
          <a:ln/>
        </p:spPr>
        <p:txBody>
          <a:bodyPr wrap="none" lIns="0" tIns="0" rIns="0" bIns="0" rtlCol="0" anchor="t"/>
          <a:lstStyle/>
          <a:p>
            <a:pPr marL="0" indent="0" algn="r">
              <a:lnSpc>
                <a:spcPts val="2750"/>
              </a:lnSpc>
              <a:buNone/>
            </a:pPr>
            <a:r>
              <a:rPr lang="en-US" sz="2200" dirty="0">
                <a:solidFill>
                  <a:srgbClr val="C9C2C0"/>
                </a:solidFill>
                <a:latin typeface="Gelasio" pitchFamily="34" charset="0"/>
                <a:ea typeface="Gelasio" pitchFamily="34" charset="-122"/>
                <a:cs typeface="Gelasio" pitchFamily="34" charset="-120"/>
              </a:rPr>
              <a:t>Legal Aid Clinic</a:t>
            </a:r>
            <a:endParaRPr lang="en-US" sz="2200" dirty="0"/>
          </a:p>
        </p:txBody>
      </p:sp>
      <p:sp>
        <p:nvSpPr>
          <p:cNvPr id="4" name="Text 2"/>
          <p:cNvSpPr/>
          <p:nvPr/>
        </p:nvSpPr>
        <p:spPr>
          <a:xfrm>
            <a:off x="793790" y="3261241"/>
            <a:ext cx="3898702" cy="1088708"/>
          </a:xfrm>
          <a:prstGeom prst="rect">
            <a:avLst/>
          </a:prstGeom>
          <a:noFill/>
          <a:ln/>
        </p:spPr>
        <p:txBody>
          <a:bodyPr wrap="square" lIns="0" tIns="0" rIns="0" bIns="0" rtlCol="0" anchor="t"/>
          <a:lstStyle/>
          <a:p>
            <a:pPr marL="0" indent="0" algn="r">
              <a:lnSpc>
                <a:spcPts val="2850"/>
              </a:lnSpc>
              <a:buNone/>
            </a:pPr>
            <a:r>
              <a:rPr lang="en-US" sz="1750" dirty="0">
                <a:solidFill>
                  <a:srgbClr val="C9C2C0"/>
                </a:solidFill>
                <a:latin typeface="Gelasio" pitchFamily="34" charset="0"/>
                <a:ea typeface="Gelasio" pitchFamily="34" charset="-122"/>
                <a:cs typeface="Gelasio" pitchFamily="34" charset="-120"/>
              </a:rPr>
              <a:t>KNECT operates a legal aid clinic assisting marginalized communities in Bihar, ensuring access to justice.</a:t>
            </a:r>
            <a:endParaRPr lang="en-US" sz="1750" dirty="0"/>
          </a:p>
        </p:txBody>
      </p:sp>
      <p:pic>
        <p:nvPicPr>
          <p:cNvPr id="5" name="Image 0" descr="preencoded.png"/>
          <p:cNvPicPr>
            <a:picLocks noChangeAspect="1"/>
          </p:cNvPicPr>
          <p:nvPr/>
        </p:nvPicPr>
        <p:blipFill>
          <a:blip r:embed="rId3"/>
          <a:stretch>
            <a:fillRect/>
          </a:stretch>
        </p:blipFill>
        <p:spPr>
          <a:xfrm>
            <a:off x="5032653" y="2413516"/>
            <a:ext cx="4564975" cy="4564975"/>
          </a:xfrm>
          <a:prstGeom prst="rect">
            <a:avLst/>
          </a:prstGeom>
        </p:spPr>
      </p:pic>
      <p:sp>
        <p:nvSpPr>
          <p:cNvPr id="6" name="Text 3"/>
          <p:cNvSpPr/>
          <p:nvPr/>
        </p:nvSpPr>
        <p:spPr>
          <a:xfrm>
            <a:off x="6226731" y="3176588"/>
            <a:ext cx="339328" cy="424220"/>
          </a:xfrm>
          <a:prstGeom prst="rect">
            <a:avLst/>
          </a:prstGeom>
          <a:noFill/>
          <a:ln/>
        </p:spPr>
        <p:txBody>
          <a:bodyPr wrap="none" lIns="0" tIns="0" rIns="0" bIns="0" rtlCol="0" anchor="t"/>
          <a:lstStyle/>
          <a:p>
            <a:pPr marL="0" indent="0" algn="l">
              <a:lnSpc>
                <a:spcPts val="4250"/>
              </a:lnSpc>
              <a:buNone/>
            </a:pPr>
            <a:r>
              <a:rPr lang="en-US" sz="2650" dirty="0">
                <a:solidFill>
                  <a:srgbClr val="C9C2C0"/>
                </a:solidFill>
                <a:latin typeface="Gelasio" pitchFamily="34" charset="0"/>
                <a:ea typeface="Gelasio" pitchFamily="34" charset="-122"/>
                <a:cs typeface="Gelasio" pitchFamily="34" charset="-120"/>
              </a:rPr>
              <a:t>1</a:t>
            </a:r>
            <a:endParaRPr lang="en-US" sz="2650" dirty="0"/>
          </a:p>
        </p:txBody>
      </p:sp>
      <p:sp>
        <p:nvSpPr>
          <p:cNvPr id="7" name="Text 4"/>
          <p:cNvSpPr/>
          <p:nvPr/>
        </p:nvSpPr>
        <p:spPr>
          <a:xfrm>
            <a:off x="9937790" y="258937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Cases Resolved</a:t>
            </a:r>
            <a:endParaRPr lang="en-US" sz="2200" dirty="0"/>
          </a:p>
        </p:txBody>
      </p:sp>
      <p:sp>
        <p:nvSpPr>
          <p:cNvPr id="8" name="Text 5"/>
          <p:cNvSpPr/>
          <p:nvPr/>
        </p:nvSpPr>
        <p:spPr>
          <a:xfrm>
            <a:off x="9937790" y="3079790"/>
            <a:ext cx="3898821" cy="1451610"/>
          </a:xfrm>
          <a:prstGeom prst="rect">
            <a:avLst/>
          </a:prstGeom>
          <a:noFill/>
          <a:ln/>
        </p:spPr>
        <p:txBody>
          <a:bodyPr wrap="squar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Over 200 cases of land disputes and discrimination have been resolved, empowering communities to protect their rights.</a:t>
            </a:r>
            <a:endParaRPr lang="en-US" sz="1750" dirty="0"/>
          </a:p>
        </p:txBody>
      </p:sp>
      <p:pic>
        <p:nvPicPr>
          <p:cNvPr id="9" name="Image 1" descr="preencoded.png"/>
          <p:cNvPicPr>
            <a:picLocks noChangeAspect="1"/>
          </p:cNvPicPr>
          <p:nvPr/>
        </p:nvPicPr>
        <p:blipFill>
          <a:blip r:embed="rId4"/>
          <a:stretch>
            <a:fillRect/>
          </a:stretch>
        </p:blipFill>
        <p:spPr>
          <a:xfrm>
            <a:off x="5032653" y="2413516"/>
            <a:ext cx="4564975" cy="4564975"/>
          </a:xfrm>
          <a:prstGeom prst="rect">
            <a:avLst/>
          </a:prstGeom>
        </p:spPr>
      </p:pic>
      <p:sp>
        <p:nvSpPr>
          <p:cNvPr id="10" name="Text 6"/>
          <p:cNvSpPr/>
          <p:nvPr/>
        </p:nvSpPr>
        <p:spPr>
          <a:xfrm>
            <a:off x="8452604" y="3565088"/>
            <a:ext cx="339328" cy="424220"/>
          </a:xfrm>
          <a:prstGeom prst="rect">
            <a:avLst/>
          </a:prstGeom>
          <a:noFill/>
          <a:ln/>
        </p:spPr>
        <p:txBody>
          <a:bodyPr wrap="none" lIns="0" tIns="0" rIns="0" bIns="0" rtlCol="0" anchor="t"/>
          <a:lstStyle/>
          <a:p>
            <a:pPr marL="0" indent="0" algn="l">
              <a:lnSpc>
                <a:spcPts val="4250"/>
              </a:lnSpc>
              <a:buNone/>
            </a:pPr>
            <a:r>
              <a:rPr lang="en-US" sz="2650" dirty="0">
                <a:solidFill>
                  <a:srgbClr val="C9C2C0"/>
                </a:solidFill>
                <a:latin typeface="Gelasio" pitchFamily="34" charset="0"/>
                <a:ea typeface="Gelasio" pitchFamily="34" charset="-122"/>
                <a:cs typeface="Gelasio" pitchFamily="34" charset="-120"/>
              </a:rPr>
              <a:t>2</a:t>
            </a:r>
            <a:endParaRPr lang="en-US" sz="2650" dirty="0"/>
          </a:p>
        </p:txBody>
      </p:sp>
      <p:sp>
        <p:nvSpPr>
          <p:cNvPr id="11" name="Text 7"/>
          <p:cNvSpPr/>
          <p:nvPr/>
        </p:nvSpPr>
        <p:spPr>
          <a:xfrm>
            <a:off x="9937790" y="522339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Empowered Women</a:t>
            </a:r>
            <a:endParaRPr lang="en-US" sz="2200" dirty="0"/>
          </a:p>
        </p:txBody>
      </p:sp>
      <p:sp>
        <p:nvSpPr>
          <p:cNvPr id="12" name="Text 8"/>
          <p:cNvSpPr/>
          <p:nvPr/>
        </p:nvSpPr>
        <p:spPr>
          <a:xfrm>
            <a:off x="9937790" y="5713809"/>
            <a:ext cx="3898821" cy="1088708"/>
          </a:xfrm>
          <a:prstGeom prst="rect">
            <a:avLst/>
          </a:prstGeom>
          <a:noFill/>
          <a:ln/>
        </p:spPr>
        <p:txBody>
          <a:bodyPr wrap="squar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Women and other vulnerable groups are empowered to assert their rights and seek legal remedies.</a:t>
            </a:r>
            <a:endParaRPr lang="en-US" sz="1750" dirty="0"/>
          </a:p>
        </p:txBody>
      </p:sp>
      <p:pic>
        <p:nvPicPr>
          <p:cNvPr id="13" name="Image 2" descr="preencoded.png"/>
          <p:cNvPicPr>
            <a:picLocks noChangeAspect="1"/>
          </p:cNvPicPr>
          <p:nvPr/>
        </p:nvPicPr>
        <p:blipFill>
          <a:blip r:embed="rId5"/>
          <a:stretch>
            <a:fillRect/>
          </a:stretch>
        </p:blipFill>
        <p:spPr>
          <a:xfrm>
            <a:off x="5032653" y="2413516"/>
            <a:ext cx="4564975" cy="4564975"/>
          </a:xfrm>
          <a:prstGeom prst="rect">
            <a:avLst/>
          </a:prstGeom>
        </p:spPr>
      </p:pic>
      <p:sp>
        <p:nvSpPr>
          <p:cNvPr id="14" name="Text 9"/>
          <p:cNvSpPr/>
          <p:nvPr/>
        </p:nvSpPr>
        <p:spPr>
          <a:xfrm>
            <a:off x="8064103" y="5790962"/>
            <a:ext cx="339328" cy="424220"/>
          </a:xfrm>
          <a:prstGeom prst="rect">
            <a:avLst/>
          </a:prstGeom>
          <a:noFill/>
          <a:ln/>
        </p:spPr>
        <p:txBody>
          <a:bodyPr wrap="none" lIns="0" tIns="0" rIns="0" bIns="0" rtlCol="0" anchor="t"/>
          <a:lstStyle/>
          <a:p>
            <a:pPr marL="0" indent="0" algn="l">
              <a:lnSpc>
                <a:spcPts val="4250"/>
              </a:lnSpc>
              <a:buNone/>
            </a:pPr>
            <a:r>
              <a:rPr lang="en-US" sz="2650" dirty="0">
                <a:solidFill>
                  <a:srgbClr val="C9C2C0"/>
                </a:solidFill>
                <a:latin typeface="Gelasio" pitchFamily="34" charset="0"/>
                <a:ea typeface="Gelasio" pitchFamily="34" charset="-122"/>
                <a:cs typeface="Gelasio" pitchFamily="34" charset="-120"/>
              </a:rPr>
              <a:t>3</a:t>
            </a:r>
            <a:endParaRPr lang="en-US" sz="2650" dirty="0"/>
          </a:p>
        </p:txBody>
      </p:sp>
      <p:sp>
        <p:nvSpPr>
          <p:cNvPr id="15" name="Text 10"/>
          <p:cNvSpPr/>
          <p:nvPr/>
        </p:nvSpPr>
        <p:spPr>
          <a:xfrm>
            <a:off x="1857256" y="5223391"/>
            <a:ext cx="2835235" cy="354330"/>
          </a:xfrm>
          <a:prstGeom prst="rect">
            <a:avLst/>
          </a:prstGeom>
          <a:noFill/>
          <a:ln/>
        </p:spPr>
        <p:txBody>
          <a:bodyPr wrap="none" lIns="0" tIns="0" rIns="0" bIns="0" rtlCol="0" anchor="t"/>
          <a:lstStyle/>
          <a:p>
            <a:pPr marL="0" indent="0" algn="r">
              <a:lnSpc>
                <a:spcPts val="2750"/>
              </a:lnSpc>
              <a:buNone/>
            </a:pPr>
            <a:r>
              <a:rPr lang="en-US" sz="2200" dirty="0">
                <a:solidFill>
                  <a:srgbClr val="C9C2C0"/>
                </a:solidFill>
                <a:latin typeface="Gelasio" pitchFamily="34" charset="0"/>
                <a:ea typeface="Gelasio" pitchFamily="34" charset="-122"/>
                <a:cs typeface="Gelasio" pitchFamily="34" charset="-120"/>
              </a:rPr>
              <a:t>Increased Awareness</a:t>
            </a:r>
            <a:endParaRPr lang="en-US" sz="2200" dirty="0"/>
          </a:p>
        </p:txBody>
      </p:sp>
      <p:sp>
        <p:nvSpPr>
          <p:cNvPr id="16" name="Text 11"/>
          <p:cNvSpPr/>
          <p:nvPr/>
        </p:nvSpPr>
        <p:spPr>
          <a:xfrm>
            <a:off x="793790" y="5713809"/>
            <a:ext cx="3898702" cy="1088708"/>
          </a:xfrm>
          <a:prstGeom prst="rect">
            <a:avLst/>
          </a:prstGeom>
          <a:noFill/>
          <a:ln/>
        </p:spPr>
        <p:txBody>
          <a:bodyPr wrap="square" lIns="0" tIns="0" rIns="0" bIns="0" rtlCol="0" anchor="t"/>
          <a:lstStyle/>
          <a:p>
            <a:pPr marL="0" indent="0" algn="r">
              <a:lnSpc>
                <a:spcPts val="2850"/>
              </a:lnSpc>
              <a:buNone/>
            </a:pPr>
            <a:r>
              <a:rPr lang="en-US" sz="1750" dirty="0">
                <a:solidFill>
                  <a:srgbClr val="C9C2C0"/>
                </a:solidFill>
                <a:latin typeface="Gelasio" pitchFamily="34" charset="0"/>
                <a:ea typeface="Gelasio" pitchFamily="34" charset="-122"/>
                <a:cs typeface="Gelasio" pitchFamily="34" charset="-120"/>
              </a:rPr>
              <a:t>Increased awareness of legal rights and remedies among marginalized communities.</a:t>
            </a:r>
            <a:endParaRPr lang="en-US" sz="1750" dirty="0"/>
          </a:p>
        </p:txBody>
      </p:sp>
      <p:pic>
        <p:nvPicPr>
          <p:cNvPr id="17" name="Image 3" descr="preencoded.png"/>
          <p:cNvPicPr>
            <a:picLocks noChangeAspect="1"/>
          </p:cNvPicPr>
          <p:nvPr/>
        </p:nvPicPr>
        <p:blipFill>
          <a:blip r:embed="rId6"/>
          <a:stretch>
            <a:fillRect/>
          </a:stretch>
        </p:blipFill>
        <p:spPr>
          <a:xfrm>
            <a:off x="5032653" y="2413516"/>
            <a:ext cx="4564975" cy="4564975"/>
          </a:xfrm>
          <a:prstGeom prst="rect">
            <a:avLst/>
          </a:prstGeom>
        </p:spPr>
      </p:pic>
      <p:sp>
        <p:nvSpPr>
          <p:cNvPr id="18" name="Text 12"/>
          <p:cNvSpPr/>
          <p:nvPr/>
        </p:nvSpPr>
        <p:spPr>
          <a:xfrm>
            <a:off x="5838230" y="5402461"/>
            <a:ext cx="339328" cy="424220"/>
          </a:xfrm>
          <a:prstGeom prst="rect">
            <a:avLst/>
          </a:prstGeom>
          <a:noFill/>
          <a:ln/>
        </p:spPr>
        <p:txBody>
          <a:bodyPr wrap="none" lIns="0" tIns="0" rIns="0" bIns="0" rtlCol="0" anchor="t"/>
          <a:lstStyle/>
          <a:p>
            <a:pPr marL="0" indent="0" algn="l">
              <a:lnSpc>
                <a:spcPts val="4250"/>
              </a:lnSpc>
              <a:buNone/>
            </a:pPr>
            <a:r>
              <a:rPr lang="en-US" sz="2650" dirty="0">
                <a:solidFill>
                  <a:srgbClr val="C9C2C0"/>
                </a:solidFill>
                <a:latin typeface="Gelasio" pitchFamily="34" charset="0"/>
                <a:ea typeface="Gelasio" pitchFamily="34" charset="-122"/>
                <a:cs typeface="Gelasio" pitchFamily="34" charset="-120"/>
              </a:rPr>
              <a:t>4</a:t>
            </a:r>
            <a:endParaRPr lang="en-US" sz="2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92812"/>
          </a:xfrm>
          <a:prstGeom prst="rect">
            <a:avLst/>
          </a:prstGeom>
        </p:spPr>
      </p:pic>
      <p:sp>
        <p:nvSpPr>
          <p:cNvPr id="3" name="Text 0"/>
          <p:cNvSpPr/>
          <p:nvPr/>
        </p:nvSpPr>
        <p:spPr>
          <a:xfrm>
            <a:off x="697944" y="3368397"/>
            <a:ext cx="12180094" cy="623054"/>
          </a:xfrm>
          <a:prstGeom prst="rect">
            <a:avLst/>
          </a:prstGeom>
          <a:noFill/>
          <a:ln/>
        </p:spPr>
        <p:txBody>
          <a:bodyPr wrap="none" lIns="0" tIns="0" rIns="0" bIns="0" rtlCol="0" anchor="t"/>
          <a:lstStyle/>
          <a:p>
            <a:pPr marL="0" indent="0" algn="l">
              <a:lnSpc>
                <a:spcPts val="4900"/>
              </a:lnSpc>
              <a:buNone/>
            </a:pPr>
            <a:r>
              <a:rPr lang="en-US" sz="3900" dirty="0">
                <a:solidFill>
                  <a:srgbClr val="D8B6A4"/>
                </a:solidFill>
                <a:latin typeface="Gelasio" pitchFamily="34" charset="0"/>
                <a:ea typeface="Gelasio" pitchFamily="34" charset="-122"/>
                <a:cs typeface="Gelasio" pitchFamily="34" charset="-120"/>
              </a:rPr>
              <a:t>KNECT's Impact: Tangible Results and Transformation</a:t>
            </a:r>
            <a:endParaRPr lang="en-US" sz="3900" dirty="0"/>
          </a:p>
        </p:txBody>
      </p:sp>
      <p:sp>
        <p:nvSpPr>
          <p:cNvPr id="4" name="Shape 1"/>
          <p:cNvSpPr/>
          <p:nvPr/>
        </p:nvSpPr>
        <p:spPr>
          <a:xfrm>
            <a:off x="697944" y="4290536"/>
            <a:ext cx="4278630" cy="3063359"/>
          </a:xfrm>
          <a:prstGeom prst="roundRect">
            <a:avLst>
              <a:gd name="adj" fmla="val 977"/>
            </a:avLst>
          </a:prstGeom>
          <a:solidFill>
            <a:srgbClr val="373433"/>
          </a:solidFill>
          <a:ln/>
        </p:spPr>
      </p:sp>
      <p:sp>
        <p:nvSpPr>
          <p:cNvPr id="5" name="Text 2"/>
          <p:cNvSpPr/>
          <p:nvPr/>
        </p:nvSpPr>
        <p:spPr>
          <a:xfrm>
            <a:off x="897255" y="4489847"/>
            <a:ext cx="2492812" cy="311587"/>
          </a:xfrm>
          <a:prstGeom prst="rect">
            <a:avLst/>
          </a:prstGeom>
          <a:noFill/>
          <a:ln/>
        </p:spPr>
        <p:txBody>
          <a:bodyPr wrap="none" lIns="0" tIns="0" rIns="0" bIns="0" rtlCol="0" anchor="t"/>
          <a:lstStyle/>
          <a:p>
            <a:pPr marL="0" indent="0" algn="l">
              <a:lnSpc>
                <a:spcPts val="2450"/>
              </a:lnSpc>
              <a:buNone/>
            </a:pPr>
            <a:r>
              <a:rPr lang="en-US" sz="1950" dirty="0">
                <a:solidFill>
                  <a:srgbClr val="C9C2C0"/>
                </a:solidFill>
                <a:latin typeface="Gelasio" pitchFamily="34" charset="0"/>
                <a:ea typeface="Gelasio" pitchFamily="34" charset="-122"/>
                <a:cs typeface="Gelasio" pitchFamily="34" charset="-120"/>
              </a:rPr>
              <a:t>Individuals Impacted</a:t>
            </a:r>
            <a:endParaRPr lang="en-US" sz="1950" dirty="0"/>
          </a:p>
        </p:txBody>
      </p:sp>
      <p:sp>
        <p:nvSpPr>
          <p:cNvPr id="6" name="Text 3"/>
          <p:cNvSpPr/>
          <p:nvPr/>
        </p:nvSpPr>
        <p:spPr>
          <a:xfrm>
            <a:off x="897255" y="4920972"/>
            <a:ext cx="3880009" cy="1276350"/>
          </a:xfrm>
          <a:prstGeom prst="rect">
            <a:avLst/>
          </a:prstGeom>
          <a:noFill/>
          <a:ln/>
        </p:spPr>
        <p:txBody>
          <a:bodyPr wrap="square" lIns="0" tIns="0" rIns="0" bIns="0" rtlCol="0" anchor="t"/>
          <a:lstStyle/>
          <a:p>
            <a:pPr marL="0" indent="0" algn="l">
              <a:lnSpc>
                <a:spcPts val="2500"/>
              </a:lnSpc>
              <a:buNone/>
            </a:pPr>
            <a:r>
              <a:rPr lang="en-US" sz="1550" dirty="0">
                <a:solidFill>
                  <a:srgbClr val="C9C2C0"/>
                </a:solidFill>
                <a:latin typeface="Gelasio" pitchFamily="34" charset="0"/>
                <a:ea typeface="Gelasio" pitchFamily="34" charset="-122"/>
                <a:cs typeface="Gelasio" pitchFamily="34" charset="-120"/>
              </a:rPr>
              <a:t>Over 20,000 individuals directly impacted by KNECT's programs, demonstrating the wide reach and effectiveness of our initiatives.</a:t>
            </a:r>
            <a:endParaRPr lang="en-US" sz="1550" dirty="0"/>
          </a:p>
        </p:txBody>
      </p:sp>
      <p:sp>
        <p:nvSpPr>
          <p:cNvPr id="7" name="Shape 4"/>
          <p:cNvSpPr/>
          <p:nvPr/>
        </p:nvSpPr>
        <p:spPr>
          <a:xfrm>
            <a:off x="5175885" y="4290536"/>
            <a:ext cx="4278630" cy="3063359"/>
          </a:xfrm>
          <a:prstGeom prst="roundRect">
            <a:avLst>
              <a:gd name="adj" fmla="val 977"/>
            </a:avLst>
          </a:prstGeom>
          <a:solidFill>
            <a:srgbClr val="373433"/>
          </a:solidFill>
          <a:ln/>
        </p:spPr>
      </p:sp>
      <p:sp>
        <p:nvSpPr>
          <p:cNvPr id="8" name="Text 5"/>
          <p:cNvSpPr/>
          <p:nvPr/>
        </p:nvSpPr>
        <p:spPr>
          <a:xfrm>
            <a:off x="5375196" y="4489847"/>
            <a:ext cx="2492812" cy="311587"/>
          </a:xfrm>
          <a:prstGeom prst="rect">
            <a:avLst/>
          </a:prstGeom>
          <a:noFill/>
          <a:ln/>
        </p:spPr>
        <p:txBody>
          <a:bodyPr wrap="none" lIns="0" tIns="0" rIns="0" bIns="0" rtlCol="0" anchor="t"/>
          <a:lstStyle/>
          <a:p>
            <a:pPr marL="0" indent="0" algn="l">
              <a:lnSpc>
                <a:spcPts val="2450"/>
              </a:lnSpc>
              <a:buNone/>
            </a:pPr>
            <a:r>
              <a:rPr lang="en-US" sz="1950" dirty="0">
                <a:solidFill>
                  <a:srgbClr val="C9C2C0"/>
                </a:solidFill>
                <a:latin typeface="Gelasio" pitchFamily="34" charset="0"/>
                <a:ea typeface="Gelasio" pitchFamily="34" charset="-122"/>
                <a:cs typeface="Gelasio" pitchFamily="34" charset="-120"/>
              </a:rPr>
              <a:t>Increased Access</a:t>
            </a:r>
            <a:endParaRPr lang="en-US" sz="1950" dirty="0"/>
          </a:p>
        </p:txBody>
      </p:sp>
      <p:sp>
        <p:nvSpPr>
          <p:cNvPr id="9" name="Text 6"/>
          <p:cNvSpPr/>
          <p:nvPr/>
        </p:nvSpPr>
        <p:spPr>
          <a:xfrm>
            <a:off x="5375196" y="4920972"/>
            <a:ext cx="3880009" cy="957263"/>
          </a:xfrm>
          <a:prstGeom prst="rect">
            <a:avLst/>
          </a:prstGeom>
          <a:noFill/>
          <a:ln/>
        </p:spPr>
        <p:txBody>
          <a:bodyPr wrap="square" lIns="0" tIns="0" rIns="0" bIns="0" rtlCol="0" anchor="t"/>
          <a:lstStyle/>
          <a:p>
            <a:pPr marL="0" indent="0" algn="l">
              <a:lnSpc>
                <a:spcPts val="2500"/>
              </a:lnSpc>
              <a:buNone/>
            </a:pPr>
            <a:r>
              <a:rPr lang="en-US" sz="1550" dirty="0">
                <a:solidFill>
                  <a:srgbClr val="C9C2C0"/>
                </a:solidFill>
                <a:latin typeface="Gelasio" pitchFamily="34" charset="0"/>
                <a:ea typeface="Gelasio" pitchFamily="34" charset="-122"/>
                <a:cs typeface="Gelasio" pitchFamily="34" charset="-120"/>
              </a:rPr>
              <a:t>A 50% increase in access to basic services in target communities, improving the quality of life for rural residents.</a:t>
            </a:r>
            <a:endParaRPr lang="en-US" sz="1550" dirty="0"/>
          </a:p>
        </p:txBody>
      </p:sp>
      <p:sp>
        <p:nvSpPr>
          <p:cNvPr id="10" name="Shape 7"/>
          <p:cNvSpPr/>
          <p:nvPr/>
        </p:nvSpPr>
        <p:spPr>
          <a:xfrm>
            <a:off x="9653826" y="4290536"/>
            <a:ext cx="4278630" cy="3063359"/>
          </a:xfrm>
          <a:prstGeom prst="roundRect">
            <a:avLst>
              <a:gd name="adj" fmla="val 977"/>
            </a:avLst>
          </a:prstGeom>
          <a:solidFill>
            <a:srgbClr val="373433"/>
          </a:solidFill>
          <a:ln/>
        </p:spPr>
      </p:sp>
      <p:sp>
        <p:nvSpPr>
          <p:cNvPr id="11" name="Text 8"/>
          <p:cNvSpPr/>
          <p:nvPr/>
        </p:nvSpPr>
        <p:spPr>
          <a:xfrm>
            <a:off x="9853136" y="4489847"/>
            <a:ext cx="2492812" cy="311587"/>
          </a:xfrm>
          <a:prstGeom prst="rect">
            <a:avLst/>
          </a:prstGeom>
          <a:noFill/>
          <a:ln/>
        </p:spPr>
        <p:txBody>
          <a:bodyPr wrap="none" lIns="0" tIns="0" rIns="0" bIns="0" rtlCol="0" anchor="t"/>
          <a:lstStyle/>
          <a:p>
            <a:pPr marL="0" indent="0" algn="l">
              <a:lnSpc>
                <a:spcPts val="2450"/>
              </a:lnSpc>
              <a:buNone/>
            </a:pPr>
            <a:r>
              <a:rPr lang="en-US" sz="1950" dirty="0">
                <a:solidFill>
                  <a:srgbClr val="C9C2C0"/>
                </a:solidFill>
                <a:latin typeface="Gelasio" pitchFamily="34" charset="0"/>
                <a:ea typeface="Gelasio" pitchFamily="34" charset="-122"/>
                <a:cs typeface="Gelasio" pitchFamily="34" charset="-120"/>
              </a:rPr>
              <a:t>Testimonials</a:t>
            </a:r>
            <a:endParaRPr lang="en-US" sz="1950" dirty="0"/>
          </a:p>
        </p:txBody>
      </p:sp>
      <p:sp>
        <p:nvSpPr>
          <p:cNvPr id="12" name="Text 9"/>
          <p:cNvSpPr/>
          <p:nvPr/>
        </p:nvSpPr>
        <p:spPr>
          <a:xfrm>
            <a:off x="9853136" y="4920972"/>
            <a:ext cx="3880009" cy="2233613"/>
          </a:xfrm>
          <a:prstGeom prst="rect">
            <a:avLst/>
          </a:prstGeom>
          <a:noFill/>
          <a:ln/>
        </p:spPr>
        <p:txBody>
          <a:bodyPr wrap="square" lIns="0" tIns="0" rIns="0" bIns="0" rtlCol="0" anchor="t"/>
          <a:lstStyle/>
          <a:p>
            <a:pPr marL="0" indent="0" algn="l">
              <a:lnSpc>
                <a:spcPts val="2500"/>
              </a:lnSpc>
              <a:buNone/>
            </a:pPr>
            <a:r>
              <a:rPr lang="en-US" sz="1550" dirty="0">
                <a:solidFill>
                  <a:srgbClr val="C9C2C0"/>
                </a:solidFill>
                <a:latin typeface="Gelasio" pitchFamily="34" charset="0"/>
                <a:ea typeface="Gelasio" pitchFamily="34" charset="-122"/>
                <a:cs typeface="Gelasio" pitchFamily="34" charset="-120"/>
              </a:rPr>
              <a:t>"KNECT has transformed my life by giving me access to education and healthcare," says a beneficiary. "I am now able to provide for my family and contribute to my community." Another beneficiary states, "KNECT helped me understand my legal rights and fight against discrimination."</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979289"/>
            <a:ext cx="12971859" cy="708779"/>
          </a:xfrm>
          <a:prstGeom prst="rect">
            <a:avLst/>
          </a:prstGeom>
          <a:noFill/>
          <a:ln/>
        </p:spPr>
        <p:txBody>
          <a:bodyPr wrap="none" lIns="0" tIns="0" rIns="0" bIns="0" rtlCol="0" anchor="t"/>
          <a:lstStyle/>
          <a:p>
            <a:pPr marL="0" indent="0" algn="l">
              <a:lnSpc>
                <a:spcPts val="5550"/>
              </a:lnSpc>
              <a:buNone/>
            </a:pPr>
            <a:r>
              <a:rPr lang="en-US" sz="4450" dirty="0">
                <a:solidFill>
                  <a:srgbClr val="D8B6A4"/>
                </a:solidFill>
                <a:latin typeface="Gelasio" pitchFamily="34" charset="0"/>
                <a:ea typeface="Gelasio" pitchFamily="34" charset="-122"/>
                <a:cs typeface="Gelasio" pitchFamily="34" charset="-120"/>
              </a:rPr>
              <a:t>Partner with KNECT: Investing in a Brighter Future</a:t>
            </a:r>
            <a:endParaRPr lang="en-US" sz="4450" dirty="0"/>
          </a:p>
        </p:txBody>
      </p:sp>
      <p:pic>
        <p:nvPicPr>
          <p:cNvPr id="3" name="Image 0" descr="preencoded.png"/>
          <p:cNvPicPr>
            <a:picLocks noChangeAspect="1"/>
          </p:cNvPicPr>
          <p:nvPr/>
        </p:nvPicPr>
        <p:blipFill>
          <a:blip r:embed="rId3"/>
          <a:stretch>
            <a:fillRect/>
          </a:stretch>
        </p:blipFill>
        <p:spPr>
          <a:xfrm>
            <a:off x="3247430" y="2141696"/>
            <a:ext cx="1614011" cy="807958"/>
          </a:xfrm>
          <a:prstGeom prst="rect">
            <a:avLst/>
          </a:prstGeom>
        </p:spPr>
      </p:pic>
      <p:sp>
        <p:nvSpPr>
          <p:cNvPr id="4" name="Text 1"/>
          <p:cNvSpPr/>
          <p:nvPr/>
        </p:nvSpPr>
        <p:spPr>
          <a:xfrm>
            <a:off x="3894892" y="2433518"/>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C9C2C0"/>
                </a:solidFill>
                <a:latin typeface="Gelasio" pitchFamily="34" charset="0"/>
                <a:ea typeface="Gelasio" pitchFamily="34" charset="-122"/>
                <a:cs typeface="Gelasio" pitchFamily="34" charset="-120"/>
              </a:rPr>
              <a:t>1</a:t>
            </a:r>
            <a:endParaRPr lang="en-US" sz="2500" dirty="0"/>
          </a:p>
        </p:txBody>
      </p:sp>
      <p:sp>
        <p:nvSpPr>
          <p:cNvPr id="5" name="Text 2"/>
          <p:cNvSpPr/>
          <p:nvPr/>
        </p:nvSpPr>
        <p:spPr>
          <a:xfrm>
            <a:off x="5088255" y="2368510"/>
            <a:ext cx="797600"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Vision</a:t>
            </a:r>
            <a:endParaRPr lang="en-US" sz="2200" dirty="0"/>
          </a:p>
        </p:txBody>
      </p:sp>
      <p:sp>
        <p:nvSpPr>
          <p:cNvPr id="6" name="Shape 3"/>
          <p:cNvSpPr/>
          <p:nvPr/>
        </p:nvSpPr>
        <p:spPr>
          <a:xfrm>
            <a:off x="4918115" y="2962751"/>
            <a:ext cx="8861822" cy="15240"/>
          </a:xfrm>
          <a:prstGeom prst="roundRect">
            <a:avLst>
              <a:gd name="adj" fmla="val 223256"/>
            </a:avLst>
          </a:prstGeom>
          <a:solidFill>
            <a:srgbClr val="504D4C"/>
          </a:solidFill>
          <a:ln/>
        </p:spPr>
      </p:sp>
      <p:pic>
        <p:nvPicPr>
          <p:cNvPr id="7" name="Image 1" descr="preencoded.png"/>
          <p:cNvPicPr>
            <a:picLocks noChangeAspect="1"/>
          </p:cNvPicPr>
          <p:nvPr/>
        </p:nvPicPr>
        <p:blipFill>
          <a:blip r:embed="rId4"/>
          <a:stretch>
            <a:fillRect/>
          </a:stretch>
        </p:blipFill>
        <p:spPr>
          <a:xfrm>
            <a:off x="2440424" y="3006328"/>
            <a:ext cx="3228022" cy="807958"/>
          </a:xfrm>
          <a:prstGeom prst="rect">
            <a:avLst/>
          </a:prstGeom>
        </p:spPr>
      </p:pic>
      <p:sp>
        <p:nvSpPr>
          <p:cNvPr id="8" name="Text 4"/>
          <p:cNvSpPr/>
          <p:nvPr/>
        </p:nvSpPr>
        <p:spPr>
          <a:xfrm>
            <a:off x="3894892" y="3210997"/>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C9C2C0"/>
                </a:solidFill>
                <a:latin typeface="Gelasio" pitchFamily="34" charset="0"/>
                <a:ea typeface="Gelasio" pitchFamily="34" charset="-122"/>
                <a:cs typeface="Gelasio" pitchFamily="34" charset="-120"/>
              </a:rPr>
              <a:t>2</a:t>
            </a:r>
            <a:endParaRPr lang="en-US" sz="2500" dirty="0"/>
          </a:p>
        </p:txBody>
      </p:sp>
      <p:sp>
        <p:nvSpPr>
          <p:cNvPr id="9" name="Text 5"/>
          <p:cNvSpPr/>
          <p:nvPr/>
        </p:nvSpPr>
        <p:spPr>
          <a:xfrm>
            <a:off x="5895261" y="3233142"/>
            <a:ext cx="891302"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Impact</a:t>
            </a:r>
            <a:endParaRPr lang="en-US" sz="2200" dirty="0"/>
          </a:p>
        </p:txBody>
      </p:sp>
      <p:sp>
        <p:nvSpPr>
          <p:cNvPr id="10" name="Shape 6"/>
          <p:cNvSpPr/>
          <p:nvPr/>
        </p:nvSpPr>
        <p:spPr>
          <a:xfrm>
            <a:off x="5725120" y="3827383"/>
            <a:ext cx="8054816" cy="15240"/>
          </a:xfrm>
          <a:prstGeom prst="roundRect">
            <a:avLst>
              <a:gd name="adj" fmla="val 223256"/>
            </a:avLst>
          </a:prstGeom>
          <a:solidFill>
            <a:srgbClr val="504D4C"/>
          </a:solidFill>
          <a:ln/>
        </p:spPr>
      </p:sp>
      <p:pic>
        <p:nvPicPr>
          <p:cNvPr id="11" name="Image 2" descr="preencoded.png"/>
          <p:cNvPicPr>
            <a:picLocks noChangeAspect="1"/>
          </p:cNvPicPr>
          <p:nvPr/>
        </p:nvPicPr>
        <p:blipFill>
          <a:blip r:embed="rId5"/>
          <a:stretch>
            <a:fillRect/>
          </a:stretch>
        </p:blipFill>
        <p:spPr>
          <a:xfrm>
            <a:off x="1633418" y="3870960"/>
            <a:ext cx="4842034" cy="807958"/>
          </a:xfrm>
          <a:prstGeom prst="rect">
            <a:avLst/>
          </a:prstGeom>
        </p:spPr>
      </p:pic>
      <p:sp>
        <p:nvSpPr>
          <p:cNvPr id="12" name="Text 7"/>
          <p:cNvSpPr/>
          <p:nvPr/>
        </p:nvSpPr>
        <p:spPr>
          <a:xfrm>
            <a:off x="3894892" y="4075628"/>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C9C2C0"/>
                </a:solidFill>
                <a:latin typeface="Gelasio" pitchFamily="34" charset="0"/>
                <a:ea typeface="Gelasio" pitchFamily="34" charset="-122"/>
                <a:cs typeface="Gelasio" pitchFamily="34" charset="-120"/>
              </a:rPr>
              <a:t>3</a:t>
            </a:r>
            <a:endParaRPr lang="en-US" sz="2500" dirty="0"/>
          </a:p>
        </p:txBody>
      </p:sp>
      <p:sp>
        <p:nvSpPr>
          <p:cNvPr id="13" name="Text 8"/>
          <p:cNvSpPr/>
          <p:nvPr/>
        </p:nvSpPr>
        <p:spPr>
          <a:xfrm>
            <a:off x="6702266" y="4097774"/>
            <a:ext cx="1012508"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Support</a:t>
            </a:r>
            <a:endParaRPr lang="en-US" sz="2200" dirty="0"/>
          </a:p>
        </p:txBody>
      </p:sp>
      <p:sp>
        <p:nvSpPr>
          <p:cNvPr id="14" name="Shape 9"/>
          <p:cNvSpPr/>
          <p:nvPr/>
        </p:nvSpPr>
        <p:spPr>
          <a:xfrm>
            <a:off x="6532126" y="4692015"/>
            <a:ext cx="7247811" cy="15240"/>
          </a:xfrm>
          <a:prstGeom prst="roundRect">
            <a:avLst>
              <a:gd name="adj" fmla="val 223256"/>
            </a:avLst>
          </a:prstGeom>
          <a:solidFill>
            <a:srgbClr val="504D4C"/>
          </a:solidFill>
          <a:ln/>
        </p:spPr>
      </p:sp>
      <p:pic>
        <p:nvPicPr>
          <p:cNvPr id="15" name="Image 3" descr="preencoded.png"/>
          <p:cNvPicPr>
            <a:picLocks noChangeAspect="1"/>
          </p:cNvPicPr>
          <p:nvPr/>
        </p:nvPicPr>
        <p:blipFill>
          <a:blip r:embed="rId6"/>
          <a:stretch>
            <a:fillRect/>
          </a:stretch>
        </p:blipFill>
        <p:spPr>
          <a:xfrm>
            <a:off x="826294" y="4735592"/>
            <a:ext cx="6456164" cy="807958"/>
          </a:xfrm>
          <a:prstGeom prst="rect">
            <a:avLst/>
          </a:prstGeom>
        </p:spPr>
      </p:pic>
      <p:sp>
        <p:nvSpPr>
          <p:cNvPr id="16" name="Text 10"/>
          <p:cNvSpPr/>
          <p:nvPr/>
        </p:nvSpPr>
        <p:spPr>
          <a:xfrm>
            <a:off x="3894773" y="4940260"/>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C9C2C0"/>
                </a:solidFill>
                <a:latin typeface="Gelasio" pitchFamily="34" charset="0"/>
                <a:ea typeface="Gelasio" pitchFamily="34" charset="-122"/>
                <a:cs typeface="Gelasio" pitchFamily="34" charset="-120"/>
              </a:rPr>
              <a:t>4</a:t>
            </a:r>
            <a:endParaRPr lang="en-US" sz="2500" dirty="0"/>
          </a:p>
        </p:txBody>
      </p:sp>
      <p:sp>
        <p:nvSpPr>
          <p:cNvPr id="17" name="Text 11"/>
          <p:cNvSpPr/>
          <p:nvPr/>
        </p:nvSpPr>
        <p:spPr>
          <a:xfrm>
            <a:off x="7509272" y="4962406"/>
            <a:ext cx="1711047"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Collaboration</a:t>
            </a:r>
            <a:endParaRPr lang="en-US" sz="2200" dirty="0"/>
          </a:p>
        </p:txBody>
      </p:sp>
      <p:sp>
        <p:nvSpPr>
          <p:cNvPr id="18" name="Text 12"/>
          <p:cNvSpPr/>
          <p:nvPr/>
        </p:nvSpPr>
        <p:spPr>
          <a:xfrm>
            <a:off x="793790" y="5798701"/>
            <a:ext cx="13042821" cy="1451610"/>
          </a:xfrm>
          <a:prstGeom prst="rect">
            <a:avLst/>
          </a:prstGeom>
          <a:noFill/>
          <a:ln/>
        </p:spPr>
        <p:txBody>
          <a:bodyPr wrap="squar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Partner with KNECT to invest in a brighter future for rural India. Opportunities for collaboration and support include financial donations, volunteer programs, and in-kind contributions. We ensure transparency and accountability in resource allocation and strive for long-term sustainability through community ownership and empowerment. Together, we can make a lasting difference in the lives of those who need it most.</a:t>
            </a:r>
            <a:endParaRPr lang="en-US" sz="1750" dirty="0"/>
          </a:p>
        </p:txBody>
      </p:sp>
    </p:spTree>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1</TotalTime>
  <Words>999</Words>
  <Application>Microsoft Office PowerPoint</Application>
  <PresentationFormat>Custom</PresentationFormat>
  <Paragraphs>93</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Calibri</vt:lpstr>
      <vt:lpstr>Arial</vt:lpstr>
      <vt:lpstr>Gelasio</vt:lpstr>
      <vt:lpstr>Century Gothic</vt:lpstr>
      <vt:lpstr>Vapor Trail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ARKA GHOSH</cp:lastModifiedBy>
  <cp:revision>2</cp:revision>
  <dcterms:created xsi:type="dcterms:W3CDTF">2025-03-15T06:33:44Z</dcterms:created>
  <dcterms:modified xsi:type="dcterms:W3CDTF">2025-03-15T06:40:33Z</dcterms:modified>
</cp:coreProperties>
</file>